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258" r:id="rId3"/>
    <p:sldId id="409" r:id="rId4"/>
    <p:sldId id="431" r:id="rId5"/>
    <p:sldId id="393" r:id="rId6"/>
    <p:sldId id="422" r:id="rId7"/>
    <p:sldId id="426" r:id="rId8"/>
    <p:sldId id="425" r:id="rId9"/>
    <p:sldId id="386" r:id="rId10"/>
    <p:sldId id="384" r:id="rId11"/>
    <p:sldId id="427" r:id="rId12"/>
    <p:sldId id="428" r:id="rId13"/>
    <p:sldId id="429" r:id="rId14"/>
    <p:sldId id="430" r:id="rId15"/>
    <p:sldId id="383" r:id="rId16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C6"/>
    <a:srgbClr val="404696"/>
    <a:srgbClr val="274B5F"/>
    <a:srgbClr val="007FD0"/>
    <a:srgbClr val="254659"/>
    <a:srgbClr val="152833"/>
    <a:srgbClr val="262A58"/>
    <a:srgbClr val="FF3300"/>
    <a:srgbClr val="007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4149" autoAdjust="0"/>
    <p:restoredTop sz="96226" autoAdjust="0"/>
  </p:normalViewPr>
  <p:slideViewPr>
    <p:cSldViewPr>
      <p:cViewPr varScale="1">
        <p:scale>
          <a:sx n="110" d="100"/>
          <a:sy n="110" d="100"/>
        </p:scale>
        <p:origin x="-5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mapfs01\Shared\Projects\CMP\PerformanceMeasures\FreewayPerformanceMeasuresandGraphics\RegionalReports\Regional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Chicago Region </a:t>
            </a:r>
            <a:r>
              <a:rPr lang="en-US" dirty="0" smtClean="0"/>
              <a:t>Freeway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Tollway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dirty="0" smtClean="0"/>
              <a:t>Congestion </a:t>
            </a:r>
            <a:r>
              <a:rPr lang="en-US" dirty="0"/>
              <a:t>Indicators,</a:t>
            </a:r>
            <a:r>
              <a:rPr lang="en-US" baseline="0" dirty="0"/>
              <a:t> 2007-2010</a:t>
            </a:r>
            <a:endParaRPr lang="en-US" dirty="0"/>
          </a:p>
        </c:rich>
      </c:tx>
      <c:layout>
        <c:manualLayout>
          <c:xMode val="edge"/>
          <c:yMode val="edge"/>
          <c:x val="0.19197656996844364"/>
          <c:y val="2.4218361904326035E-2"/>
        </c:manualLayout>
      </c:layout>
    </c:title>
    <c:plotArea>
      <c:layout>
        <c:manualLayout>
          <c:layoutTarget val="inner"/>
          <c:xMode val="edge"/>
          <c:yMode val="edge"/>
          <c:x val="8.8926257286722307E-2"/>
          <c:y val="0.13133932308724999"/>
          <c:w val="0.66421012875726426"/>
          <c:h val="0.75036240140631749"/>
        </c:manualLayout>
      </c:layout>
      <c:lineChart>
        <c:grouping val="standard"/>
        <c:ser>
          <c:idx val="1"/>
          <c:order val="1"/>
          <c:tx>
            <c:strRef>
              <c:f>Sheet2!$C$1</c:f>
              <c:strCache>
                <c:ptCount val="1"/>
                <c:pt idx="0">
                  <c:v>Travel Time Index</c:v>
                </c:pt>
              </c:strCache>
            </c:strRef>
          </c:tx>
          <c:cat>
            <c:strRef>
              <c:f>Sheet2!$A$2:$A$14</c:f>
              <c:strCache>
                <c:ptCount val="13"/>
                <c:pt idx="0">
                  <c:v>2007 Q1</c:v>
                </c:pt>
                <c:pt idx="1">
                  <c:v>2007 Q2</c:v>
                </c:pt>
                <c:pt idx="2">
                  <c:v>2007 Q3</c:v>
                </c:pt>
                <c:pt idx="3">
                  <c:v>2007 Q4</c:v>
                </c:pt>
                <c:pt idx="4">
                  <c:v>2008 Q1</c:v>
                </c:pt>
                <c:pt idx="5">
                  <c:v>2008 Q2</c:v>
                </c:pt>
                <c:pt idx="6">
                  <c:v>2008 Q3</c:v>
                </c:pt>
                <c:pt idx="7">
                  <c:v>2008 Q4</c:v>
                </c:pt>
                <c:pt idx="8">
                  <c:v>2009 Q1</c:v>
                </c:pt>
                <c:pt idx="9">
                  <c:v>2009 Q2</c:v>
                </c:pt>
                <c:pt idx="10">
                  <c:v>2009 Q3</c:v>
                </c:pt>
                <c:pt idx="11">
                  <c:v>2009 Q4</c:v>
                </c:pt>
                <c:pt idx="12">
                  <c:v>2010 Q1</c:v>
                </c:pt>
              </c:strCache>
            </c:strRef>
          </c:cat>
          <c:val>
            <c:numRef>
              <c:f>Sheet2!$C$2:$C$14</c:f>
              <c:numCache>
                <c:formatCode>_(* #,##0.00_);_(* \(#,##0.00\);_(* "-"??_);_(@_)</c:formatCode>
                <c:ptCount val="13"/>
                <c:pt idx="0">
                  <c:v>1.48</c:v>
                </c:pt>
                <c:pt idx="1">
                  <c:v>1.5</c:v>
                </c:pt>
                <c:pt idx="2">
                  <c:v>1.46</c:v>
                </c:pt>
                <c:pt idx="3">
                  <c:v>1.47</c:v>
                </c:pt>
                <c:pt idx="4">
                  <c:v>1.47</c:v>
                </c:pt>
                <c:pt idx="5">
                  <c:v>1.46</c:v>
                </c:pt>
                <c:pt idx="6">
                  <c:v>1.3900000000000001</c:v>
                </c:pt>
                <c:pt idx="7">
                  <c:v>1.37</c:v>
                </c:pt>
                <c:pt idx="8">
                  <c:v>1.29</c:v>
                </c:pt>
                <c:pt idx="9">
                  <c:v>1.32</c:v>
                </c:pt>
                <c:pt idx="10">
                  <c:v>1.3</c:v>
                </c:pt>
                <c:pt idx="11">
                  <c:v>1.36</c:v>
                </c:pt>
                <c:pt idx="12">
                  <c:v>1.25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Planning Time Index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x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Sheet2!$A$2:$A$14</c:f>
              <c:strCache>
                <c:ptCount val="13"/>
                <c:pt idx="0">
                  <c:v>2007 Q1</c:v>
                </c:pt>
                <c:pt idx="1">
                  <c:v>2007 Q2</c:v>
                </c:pt>
                <c:pt idx="2">
                  <c:v>2007 Q3</c:v>
                </c:pt>
                <c:pt idx="3">
                  <c:v>2007 Q4</c:v>
                </c:pt>
                <c:pt idx="4">
                  <c:v>2008 Q1</c:v>
                </c:pt>
                <c:pt idx="5">
                  <c:v>2008 Q2</c:v>
                </c:pt>
                <c:pt idx="6">
                  <c:v>2008 Q3</c:v>
                </c:pt>
                <c:pt idx="7">
                  <c:v>2008 Q4</c:v>
                </c:pt>
                <c:pt idx="8">
                  <c:v>2009 Q1</c:v>
                </c:pt>
                <c:pt idx="9">
                  <c:v>2009 Q2</c:v>
                </c:pt>
                <c:pt idx="10">
                  <c:v>2009 Q3</c:v>
                </c:pt>
                <c:pt idx="11">
                  <c:v>2009 Q4</c:v>
                </c:pt>
                <c:pt idx="12">
                  <c:v>2010 Q1</c:v>
                </c:pt>
              </c:strCache>
            </c:strRef>
          </c:cat>
          <c:val>
            <c:numRef>
              <c:f>Sheet2!$D$2:$D$14</c:f>
              <c:numCache>
                <c:formatCode>_(* #,##0.00_);_(* \(#,##0.00\);_(* "-"??_);_(@_)</c:formatCode>
                <c:ptCount val="13"/>
                <c:pt idx="0">
                  <c:v>2.0699999999999998</c:v>
                </c:pt>
                <c:pt idx="1">
                  <c:v>2.0299999999999998</c:v>
                </c:pt>
                <c:pt idx="2">
                  <c:v>2.04</c:v>
                </c:pt>
                <c:pt idx="3">
                  <c:v>2.06</c:v>
                </c:pt>
                <c:pt idx="4">
                  <c:v>2.14</c:v>
                </c:pt>
                <c:pt idx="5">
                  <c:v>1.95</c:v>
                </c:pt>
                <c:pt idx="6">
                  <c:v>1.92</c:v>
                </c:pt>
                <c:pt idx="7">
                  <c:v>1.92</c:v>
                </c:pt>
                <c:pt idx="8">
                  <c:v>1.7500000000000002</c:v>
                </c:pt>
                <c:pt idx="9">
                  <c:v>1.7200000000000002</c:v>
                </c:pt>
                <c:pt idx="10">
                  <c:v>1.6800000000000002</c:v>
                </c:pt>
                <c:pt idx="11">
                  <c:v>1.83</c:v>
                </c:pt>
                <c:pt idx="12">
                  <c:v>1.62</c:v>
                </c:pt>
              </c:numCache>
            </c:numRef>
          </c:val>
        </c:ser>
        <c:marker val="1"/>
        <c:axId val="70251648"/>
        <c:axId val="70253568"/>
      </c:lineChart>
      <c:lineChart>
        <c:grouping val="standard"/>
        <c:ser>
          <c:idx val="0"/>
          <c:order val="0"/>
          <c:tx>
            <c:strRef>
              <c:f>Sheet2!$B$1</c:f>
              <c:strCache>
                <c:ptCount val="1"/>
                <c:pt idx="0">
                  <c:v>Congested Hours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1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Sheet2!$A$2:$A$14</c:f>
              <c:strCache>
                <c:ptCount val="13"/>
                <c:pt idx="0">
                  <c:v>2007 Q1</c:v>
                </c:pt>
                <c:pt idx="1">
                  <c:v>2007 Q2</c:v>
                </c:pt>
                <c:pt idx="2">
                  <c:v>2007 Q3</c:v>
                </c:pt>
                <c:pt idx="3">
                  <c:v>2007 Q4</c:v>
                </c:pt>
                <c:pt idx="4">
                  <c:v>2008 Q1</c:v>
                </c:pt>
                <c:pt idx="5">
                  <c:v>2008 Q2</c:v>
                </c:pt>
                <c:pt idx="6">
                  <c:v>2008 Q3</c:v>
                </c:pt>
                <c:pt idx="7">
                  <c:v>2008 Q4</c:v>
                </c:pt>
                <c:pt idx="8">
                  <c:v>2009 Q1</c:v>
                </c:pt>
                <c:pt idx="9">
                  <c:v>2009 Q2</c:v>
                </c:pt>
                <c:pt idx="10">
                  <c:v>2009 Q3</c:v>
                </c:pt>
                <c:pt idx="11">
                  <c:v>2009 Q4</c:v>
                </c:pt>
                <c:pt idx="12">
                  <c:v>2010 Q1</c:v>
                </c:pt>
              </c:strCache>
            </c:strRef>
          </c:cat>
          <c:val>
            <c:numRef>
              <c:f>Sheet2!$B$2:$B$14</c:f>
              <c:numCache>
                <c:formatCode>_(* #,##0.00_);_(* \(#,##0.00\);_(* "-"??_);_(@_)</c:formatCode>
                <c:ptCount val="13"/>
                <c:pt idx="0">
                  <c:v>12.3</c:v>
                </c:pt>
                <c:pt idx="1">
                  <c:v>12.4</c:v>
                </c:pt>
                <c:pt idx="2">
                  <c:v>12.6</c:v>
                </c:pt>
                <c:pt idx="3">
                  <c:v>12.15</c:v>
                </c:pt>
                <c:pt idx="4">
                  <c:v>12.366666666666671</c:v>
                </c:pt>
                <c:pt idx="5">
                  <c:v>13.450000000000001</c:v>
                </c:pt>
                <c:pt idx="6">
                  <c:v>13.433333333333334</c:v>
                </c:pt>
                <c:pt idx="7">
                  <c:v>10.016666666666669</c:v>
                </c:pt>
                <c:pt idx="8">
                  <c:v>9.5833333333333357</c:v>
                </c:pt>
                <c:pt idx="9">
                  <c:v>10.050000000000002</c:v>
                </c:pt>
                <c:pt idx="10">
                  <c:v>9.5166666666666693</c:v>
                </c:pt>
                <c:pt idx="11">
                  <c:v>8.6833333333333336</c:v>
                </c:pt>
                <c:pt idx="12">
                  <c:v>7.7666666666666675</c:v>
                </c:pt>
              </c:numCache>
            </c:numRef>
          </c:val>
        </c:ser>
        <c:marker val="1"/>
        <c:axId val="70523520"/>
        <c:axId val="70521984"/>
      </c:lineChart>
      <c:dateAx>
        <c:axId val="70251648"/>
        <c:scaling>
          <c:orientation val="minMax"/>
        </c:scaling>
        <c:axPos val="b"/>
        <c:maj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70253568"/>
        <c:crosses val="autoZero"/>
        <c:lblOffset val="100"/>
        <c:baseTimeUnit val="days"/>
      </c:dateAx>
      <c:valAx>
        <c:axId val="70253568"/>
        <c:scaling>
          <c:orientation val="minMax"/>
          <c:min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Index Values</a:t>
                </a:r>
              </a:p>
            </c:rich>
          </c:tx>
          <c:layout>
            <c:manualLayout>
              <c:xMode val="edge"/>
              <c:yMode val="edge"/>
              <c:x val="1.3177317582346129E-2"/>
              <c:y val="0.12812880100356819"/>
            </c:manualLayout>
          </c:layout>
        </c:title>
        <c:numFmt formatCode="_(* #,##0.00_);_(* \(#,##0.00\);_(* &quot;-&quot;??_);_(@_)" sourceLinked="1"/>
        <c:majorTickMark val="none"/>
        <c:tickLblPos val="nextTo"/>
        <c:crossAx val="70251648"/>
        <c:crosses val="autoZero"/>
        <c:crossBetween val="between"/>
      </c:valAx>
      <c:valAx>
        <c:axId val="70521984"/>
        <c:scaling>
          <c:orientation val="minMax"/>
        </c:scaling>
        <c:axPos val="r"/>
        <c:numFmt formatCode="_(* #,##0.00_);_(* \(#,##0.00\);_(* &quot;-&quot;??_);_(@_)" sourceLinked="1"/>
        <c:tickLblPos val="nextTo"/>
        <c:crossAx val="70523520"/>
        <c:crosses val="max"/>
        <c:crossBetween val="between"/>
      </c:valAx>
      <c:catAx>
        <c:axId val="70523520"/>
        <c:scaling>
          <c:orientation val="minMax"/>
        </c:scaling>
        <c:delete val="1"/>
        <c:axPos val="b"/>
        <c:tickLblPos val="none"/>
        <c:crossAx val="70521984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0.81699</cdr:x>
      <cdr:y>0.12109</cdr:y>
    </cdr:from>
    <cdr:to>
      <cdr:x>0.84129</cdr:x>
      <cdr:y>0.26749</cdr:y>
    </cdr:to>
    <cdr:sp macro="" textlink="">
      <cdr:nvSpPr>
        <cdr:cNvPr id="3" name="TextBox 2"/>
        <cdr:cNvSpPr txBox="1"/>
      </cdr:nvSpPr>
      <cdr:spPr>
        <a:xfrm xmlns:a="http://schemas.openxmlformats.org/drawingml/2006/main" rot="5400000">
          <a:off x="6731360" y="1117240"/>
          <a:ext cx="921258" cy="210778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>
            <a:rot lat="0" lon="0" rev="0"/>
          </a:lightRig>
        </a:scene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i="0" u="none" strike="noStrike" kern="12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Hours</a:t>
          </a:r>
        </a:p>
      </cdr:txBody>
    </cdr:sp>
  </cdr:relSizeAnchor>
  <cdr:relSizeAnchor xmlns:cdr="http://schemas.openxmlformats.org/drawingml/2006/chartDrawing">
    <cdr:from>
      <cdr:x>0.77498</cdr:x>
      <cdr:y>0.87593</cdr:y>
    </cdr:from>
    <cdr:to>
      <cdr:x>0.9649</cdr:x>
      <cdr:y>0.95409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2152" y="5512007"/>
          <a:ext cx="1647356" cy="491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Source:</a:t>
          </a:r>
          <a:r>
            <a:rPr lang="en-US" sz="1100" baseline="0"/>
            <a:t> USDOT Urban Congestion Reports</a:t>
          </a:r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665" cy="46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0" tIns="46182" rIns="92360" bIns="46182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436" y="0"/>
            <a:ext cx="3043664" cy="46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0" tIns="46182" rIns="92360" bIns="46182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527"/>
            <a:ext cx="3043665" cy="46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0" tIns="46182" rIns="92360" bIns="46182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436" y="8846527"/>
            <a:ext cx="3043664" cy="46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0" tIns="46182" rIns="92360" bIns="46182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9B7CB41F-84B1-4B34-B023-10B45609B2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665" cy="46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0" tIns="46182" rIns="92360" bIns="46182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436" y="0"/>
            <a:ext cx="3043664" cy="46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0" tIns="46182" rIns="92360" bIns="46182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1675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986" y="4422463"/>
            <a:ext cx="5145128" cy="418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0" tIns="46182" rIns="92360" bIns="46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27"/>
            <a:ext cx="3043665" cy="46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0" tIns="46182" rIns="92360" bIns="46182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436" y="8846527"/>
            <a:ext cx="3043664" cy="46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0" tIns="46182" rIns="92360" bIns="46182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8B072270-1F93-48D5-9CB5-4E7BE1D516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8BAD3-F8DA-4F70-8501-0A08425E4226}" type="slidenum">
              <a:rPr lang="en-US" altLang="en-US"/>
              <a:pPr/>
              <a:t>0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2270-1F93-48D5-9CB5-4E7BE1D5164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2270-1F93-48D5-9CB5-4E7BE1D5164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2270-1F93-48D5-9CB5-4E7BE1D5164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2270-1F93-48D5-9CB5-4E7BE1D5164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2270-1F93-48D5-9CB5-4E7BE1D5164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2270-1F93-48D5-9CB5-4E7BE1D5164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3000" y="3167063"/>
            <a:ext cx="4319588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007FD0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76413"/>
            <a:ext cx="77724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alt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October, 2007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http://www.nipc.org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20304-DF9D-47F9-B0FC-2BEC04CAE1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1852613" cy="519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479425"/>
            <a:ext cx="5405437" cy="519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October, 2007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http://www.nipc.org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161B3-D82E-4336-952A-4B92B3BB71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479425"/>
            <a:ext cx="7394575" cy="928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81063" y="1838325"/>
            <a:ext cx="3629025" cy="3833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838325"/>
            <a:ext cx="3629025" cy="3833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October, 2007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http://www.nipc.org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82EFEE-7A8F-4ED0-A347-CB8305CC29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October, 2009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3849B-BBE2-4CD6-9681-539E7C99C2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October, 2007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http://www.nipc.org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F57BD-01B9-4DCD-95CF-809C1AC14A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1063" y="1838325"/>
            <a:ext cx="3629025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838325"/>
            <a:ext cx="3629025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October, 2007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http://www.nipc.org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4F8F0-3F62-4691-927A-D9ED3BC9D9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October, 2007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http://www.nipc.org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FCE6B-8F97-4518-BB31-C6EA73C120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October, 2007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http://www.nipc.org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0503E-AB45-468E-9454-B3B4F1AAA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October, 2007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http://www.nipc.org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385E7-A359-49A2-AA61-B1BA39C659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October, 2007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http://www.nipc.org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ED85F-C07F-4819-92C4-5B3969D4C1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October, 2007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http://www.nipc.org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800D7-8A92-4FB7-9D62-D998D725BD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1063" y="1838325"/>
            <a:ext cx="74104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7FD0"/>
                </a:solidFill>
              </a:defRPr>
            </a:lvl1pPr>
          </a:lstStyle>
          <a:p>
            <a:r>
              <a:rPr lang="en-US"/>
              <a:t>October, 2007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7FD0"/>
                </a:solidFill>
              </a:defRPr>
            </a:lvl1pPr>
          </a:lstStyle>
          <a:p>
            <a:r>
              <a:rPr lang="en-US" altLang="en-US"/>
              <a:t>http://www.nipc.org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7FD0"/>
                </a:solidFill>
              </a:defRPr>
            </a:lvl1pPr>
          </a:lstStyle>
          <a:p>
            <a:fld id="{7B8BB4BD-203A-4BA8-A13F-BB14AE15A7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2759075" y="1598613"/>
            <a:ext cx="3656013" cy="0"/>
          </a:xfrm>
          <a:prstGeom prst="line">
            <a:avLst/>
          </a:prstGeom>
          <a:noFill/>
          <a:ln w="25400">
            <a:solidFill>
              <a:srgbClr val="007FD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479425"/>
            <a:ext cx="73945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H="1">
            <a:off x="2759075" y="5919788"/>
            <a:ext cx="3656013" cy="0"/>
          </a:xfrm>
          <a:prstGeom prst="line">
            <a:avLst/>
          </a:prstGeom>
          <a:noFill/>
          <a:ln w="25400">
            <a:solidFill>
              <a:srgbClr val="007FD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7" name="Picture 23" descr="CMAP logo4colo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70263" y="6076950"/>
            <a:ext cx="2344737" cy="6413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FD0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9450" indent="-28575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–"/>
        <a:defRPr sz="2000">
          <a:solidFill>
            <a:schemeClr val="tx1"/>
          </a:solidFill>
          <a:latin typeface="+mn-lt"/>
        </a:defRPr>
      </a:lvl2pPr>
      <a:lvl3pPr marL="1079500" indent="-22860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•"/>
        <a:defRPr>
          <a:solidFill>
            <a:schemeClr val="tx1"/>
          </a:solidFill>
          <a:latin typeface="+mn-lt"/>
        </a:defRPr>
      </a:lvl3pPr>
      <a:lvl4pPr marL="1487488" indent="-22860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–"/>
        <a:defRPr sz="1600">
          <a:solidFill>
            <a:schemeClr val="tx1"/>
          </a:solidFill>
          <a:latin typeface="+mn-lt"/>
        </a:defRPr>
      </a:lvl4pPr>
      <a:lvl5pPr marL="1833563" indent="-22860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»"/>
        <a:defRPr sz="1400">
          <a:solidFill>
            <a:schemeClr val="tx1"/>
          </a:solidFill>
          <a:latin typeface="+mn-lt"/>
        </a:defRPr>
      </a:lvl5pPr>
      <a:lvl6pPr marL="2290763" indent="-22860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»"/>
        <a:defRPr sz="1400">
          <a:solidFill>
            <a:schemeClr val="tx1"/>
          </a:solidFill>
          <a:latin typeface="+mn-lt"/>
        </a:defRPr>
      </a:lvl6pPr>
      <a:lvl7pPr marL="2747963" indent="-22860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»"/>
        <a:defRPr sz="1400">
          <a:solidFill>
            <a:schemeClr val="tx1"/>
          </a:solidFill>
          <a:latin typeface="+mn-lt"/>
        </a:defRPr>
      </a:lvl7pPr>
      <a:lvl8pPr marL="3205163" indent="-22860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»"/>
        <a:defRPr sz="1400">
          <a:solidFill>
            <a:schemeClr val="tx1"/>
          </a:solidFill>
          <a:latin typeface="+mn-lt"/>
        </a:defRPr>
      </a:lvl8pPr>
      <a:lvl9pPr marL="3662363" indent="-228600" algn="l" rtl="0" eaLnBrk="0" fontAlgn="base" hangingPunct="0">
        <a:spcBef>
          <a:spcPct val="20000"/>
        </a:spcBef>
        <a:spcAft>
          <a:spcPct val="0"/>
        </a:spcAft>
        <a:buClr>
          <a:srgbClr val="007FD0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505200"/>
            <a:ext cx="5638800" cy="2057400"/>
          </a:xfrm>
          <a:noFill/>
          <a:ln/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Presented </a:t>
            </a:r>
            <a:r>
              <a:rPr lang="en-US" altLang="en-US" b="1" dirty="0" smtClean="0">
                <a:solidFill>
                  <a:schemeClr val="tx1"/>
                </a:solidFill>
              </a:rPr>
              <a:t>May 26, 2010</a:t>
            </a:r>
            <a:endParaRPr lang="en-US" altLang="en-US" b="1" dirty="0">
              <a:solidFill>
                <a:schemeClr val="tx1"/>
              </a:solidFill>
            </a:endParaRPr>
          </a:p>
          <a:p>
            <a:r>
              <a:rPr lang="en-US" altLang="en-US" b="1" dirty="0">
                <a:solidFill>
                  <a:schemeClr val="tx1"/>
                </a:solidFill>
              </a:rPr>
              <a:t>by Tom Murtha</a:t>
            </a:r>
          </a:p>
          <a:p>
            <a:r>
              <a:rPr lang="en-US" altLang="en-US" b="1" dirty="0">
                <a:solidFill>
                  <a:schemeClr val="tx1"/>
                </a:solidFill>
              </a:rPr>
              <a:t>Senior Planner, 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tmurtha@cmap.illinois.gov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59397" name="Rectangle 1029"/>
          <p:cNvSpPr>
            <a:spLocks noChangeArrowheads="1"/>
          </p:cNvSpPr>
          <p:nvPr/>
        </p:nvSpPr>
        <p:spPr bwMode="auto">
          <a:xfrm>
            <a:off x="706438" y="2057400"/>
            <a:ext cx="7827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sz="4000" dirty="0" smtClean="0">
                <a:solidFill>
                  <a:srgbClr val="007FD0"/>
                </a:solidFill>
              </a:rPr>
              <a:t>Regional Transportation Indicators - Progress</a:t>
            </a:r>
            <a:endParaRPr lang="en-US" altLang="en-US" sz="4000" dirty="0">
              <a:solidFill>
                <a:srgbClr val="007FD0"/>
              </a:solidFill>
            </a:endParaRPr>
          </a:p>
        </p:txBody>
      </p:sp>
      <p:pic>
        <p:nvPicPr>
          <p:cNvPr id="4" name="Picture 3" descr="CMAP logo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533400"/>
            <a:ext cx="4250436" cy="123569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388937"/>
            <a:ext cx="8699500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269875"/>
            <a:ext cx="8699500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269875"/>
            <a:ext cx="8699500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269875"/>
            <a:ext cx="8699500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June,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8F3E-A57C-469A-BEEB-49F622BC727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Regional Transportation Indicators - Progress</a:t>
            </a:r>
            <a:endParaRPr lang="en-US" sz="3600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2225675"/>
            <a:ext cx="6672262" cy="21939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CMAP Contact: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Tom Murtha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tmurtha@cmap.illinois.gov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312-386-8790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June,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2384-8DAD-46D5-BB87-6E75FBADC0E6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Regional Indicators</a:t>
            </a:r>
            <a:endParaRPr lang="en-US" sz="3600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85925"/>
            <a:ext cx="7715250" cy="3724275"/>
          </a:xfrm>
        </p:spPr>
        <p:txBody>
          <a:bodyPr/>
          <a:lstStyle/>
          <a:p>
            <a:r>
              <a:rPr lang="en-US" sz="2800" dirty="0" smtClean="0"/>
              <a:t>2007: 2030 Regional Transportation Plan Performance Measures</a:t>
            </a:r>
            <a:endParaRPr lang="en-US" sz="2800" dirty="0"/>
          </a:p>
          <a:p>
            <a:r>
              <a:rPr lang="en-US" sz="2800" dirty="0" smtClean="0"/>
              <a:t>2008: Indicators Identified and Approved</a:t>
            </a:r>
          </a:p>
          <a:p>
            <a:r>
              <a:rPr lang="en-US" sz="2800" dirty="0" smtClean="0"/>
              <a:t>2008-2010: Developing Data Warehouse</a:t>
            </a:r>
          </a:p>
          <a:p>
            <a:r>
              <a:rPr lang="en-US" sz="2800" dirty="0" smtClean="0"/>
              <a:t>2010: Developing Regional Transportation Data Archive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10450" cy="3833813"/>
          </a:xfrm>
        </p:spPr>
        <p:txBody>
          <a:bodyPr/>
          <a:lstStyle/>
          <a:p>
            <a:r>
              <a:rPr lang="en-US" dirty="0" smtClean="0"/>
              <a:t>Previous Presentations of Analyses of Highway Roughness; Bridge Conditions; VMT Trends</a:t>
            </a:r>
          </a:p>
          <a:p>
            <a:r>
              <a:rPr lang="en-US" dirty="0" smtClean="0"/>
              <a:t>Completing Major Analysis of Mode Share Using </a:t>
            </a:r>
            <a:r>
              <a:rPr lang="en-US" i="1" dirty="0" smtClean="0"/>
              <a:t>Travel Tracker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Key Point: Transportation </a:t>
            </a:r>
            <a:r>
              <a:rPr lang="en-US" dirty="0" smtClean="0"/>
              <a:t>Indicators Integrated within Congestion Management Process: Emphasis on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Key Point: Integration of Indicators into Implementation of </a:t>
            </a:r>
            <a:r>
              <a:rPr lang="en-US" i="1" dirty="0" smtClean="0"/>
              <a:t>GO TO 2040</a:t>
            </a:r>
          </a:p>
          <a:p>
            <a:r>
              <a:rPr lang="en-US" dirty="0" smtClean="0"/>
              <a:t>Key Point: Continuous Communication with Partners</a:t>
            </a:r>
          </a:p>
          <a:p>
            <a:endParaRPr lang="en-US" dirty="0" smtClean="0"/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June, 2010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849B-BBE2-4CD6-9681-539E7C99C29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9" name="Picture 5" descr="S:\Projects\CMP\DetectorData\data_2007\GRAPHICS\I290_conges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352" y="533400"/>
            <a:ext cx="5641848" cy="5987142"/>
          </a:xfrm>
          <a:prstGeom prst="rect">
            <a:avLst/>
          </a:prstGeom>
          <a:noFill/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495800" y="228600"/>
            <a:ext cx="2209800" cy="45720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1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2007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81C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495800" y="228600"/>
            <a:ext cx="2209800" cy="45720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1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81C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25991" name="Picture 7" descr="S:\Projects\CMP\DetectorData\data_2009\data_processing\Scans\graphics\I290Scan_2009.jpg"/>
          <p:cNvPicPr>
            <a:picLocks noChangeAspect="1" noChangeArrowheads="1"/>
          </p:cNvPicPr>
          <p:nvPr/>
        </p:nvPicPr>
        <p:blipFill>
          <a:blip r:embed="rId4" cstate="print"/>
          <a:srcRect l="4054" t="16016" b="14990"/>
          <a:stretch>
            <a:fillRect/>
          </a:stretch>
        </p:blipFill>
        <p:spPr bwMode="auto">
          <a:xfrm>
            <a:off x="3200400" y="1447800"/>
            <a:ext cx="5257800" cy="4191000"/>
          </a:xfrm>
          <a:prstGeom prst="rect">
            <a:avLst/>
          </a:prstGeom>
          <a:noFill/>
          <a:effectLst/>
        </p:spPr>
      </p:pic>
      <p:sp>
        <p:nvSpPr>
          <p:cNvPr id="372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81201"/>
            <a:ext cx="2514600" cy="9144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sz="2800" dirty="0" smtClean="0">
                <a:solidFill>
                  <a:srgbClr val="0081C6"/>
                </a:solidFill>
              </a:rPr>
              <a:t>Freeway Performance:</a:t>
            </a:r>
            <a:br>
              <a:rPr lang="en-US" sz="2800" dirty="0" smtClean="0">
                <a:solidFill>
                  <a:srgbClr val="0081C6"/>
                </a:solidFill>
              </a:rPr>
            </a:br>
            <a:r>
              <a:rPr lang="en-US" sz="2800" dirty="0" smtClean="0">
                <a:solidFill>
                  <a:srgbClr val="0081C6"/>
                </a:solidFill>
              </a:rPr>
              <a:t>Eisenhower</a:t>
            </a:r>
            <a:endParaRPr lang="en-US" sz="2800" dirty="0">
              <a:solidFill>
                <a:srgbClr val="0081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 descr="S:\Projects\CMP\DetectorData\data_2007\GRAPHICS\I90_94_conges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1150"/>
            <a:ext cx="5810250" cy="6165850"/>
          </a:xfrm>
          <a:prstGeom prst="rect">
            <a:avLst/>
          </a:prstGeom>
          <a:noFill/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495800" y="228600"/>
            <a:ext cx="2209800" cy="45720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1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2007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81C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495800" y="228600"/>
            <a:ext cx="2209800" cy="45720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1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81C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81201"/>
            <a:ext cx="2514600" cy="9144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sz="2800" dirty="0" smtClean="0">
                <a:solidFill>
                  <a:srgbClr val="0081C6"/>
                </a:solidFill>
              </a:rPr>
              <a:t>Freeway Performance:</a:t>
            </a:r>
            <a:br>
              <a:rPr lang="en-US" sz="2800" dirty="0" smtClean="0">
                <a:solidFill>
                  <a:srgbClr val="0081C6"/>
                </a:solidFill>
              </a:rPr>
            </a:br>
            <a:r>
              <a:rPr lang="en-US" sz="2800" dirty="0" smtClean="0">
                <a:solidFill>
                  <a:srgbClr val="0081C6"/>
                </a:solidFill>
              </a:rPr>
              <a:t>Kennedy</a:t>
            </a:r>
            <a:endParaRPr lang="en-US" sz="2800" dirty="0">
              <a:solidFill>
                <a:srgbClr val="0081C6"/>
              </a:solidFill>
            </a:endParaRPr>
          </a:p>
        </p:txBody>
      </p:sp>
      <p:pic>
        <p:nvPicPr>
          <p:cNvPr id="458754" name="Picture 2" descr="S:\Projects\CMP\DetectorData\data_2009\data_processing\Scans\graphics\i9094 scan.jpg"/>
          <p:cNvPicPr>
            <a:picLocks noChangeAspect="1" noChangeArrowheads="1"/>
          </p:cNvPicPr>
          <p:nvPr/>
        </p:nvPicPr>
        <p:blipFill>
          <a:blip r:embed="rId4" cstate="print"/>
          <a:srcRect l="4036" t="16016" r="448" b="14990"/>
          <a:stretch>
            <a:fillRect/>
          </a:stretch>
        </p:blipFill>
        <p:spPr bwMode="auto">
          <a:xfrm>
            <a:off x="2895600" y="1295400"/>
            <a:ext cx="5410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5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z="2800" dirty="0" smtClean="0">
                <a:solidFill>
                  <a:srgbClr val="0081C6"/>
                </a:solidFill>
              </a:rPr>
              <a:t>Freeway Segments: </a:t>
            </a:r>
            <a:br>
              <a:rPr lang="en-US" sz="2800" dirty="0" smtClean="0">
                <a:solidFill>
                  <a:srgbClr val="0081C6"/>
                </a:solidFill>
              </a:rPr>
            </a:br>
            <a:r>
              <a:rPr lang="en-US" sz="2800" dirty="0" smtClean="0">
                <a:solidFill>
                  <a:srgbClr val="0081C6"/>
                </a:solidFill>
              </a:rPr>
              <a:t>Highest Levels of Peak-Period Congestion*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 smtClean="0">
                <a:solidFill>
                  <a:srgbClr val="0081C6"/>
                </a:solidFill>
              </a:rPr>
              <a:t>AM Peak, 2009: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I-90/94 </a:t>
            </a:r>
            <a:r>
              <a:rPr lang="en-US" sz="2300" dirty="0" err="1" smtClean="0">
                <a:solidFill>
                  <a:srgbClr val="0081C6"/>
                </a:solidFill>
              </a:rPr>
              <a:t>Reversibles</a:t>
            </a:r>
            <a:r>
              <a:rPr lang="en-US" sz="2300" dirty="0" smtClean="0">
                <a:solidFill>
                  <a:srgbClr val="0081C6"/>
                </a:solidFill>
              </a:rPr>
              <a:t> </a:t>
            </a:r>
            <a:r>
              <a:rPr lang="en-US" sz="2300" dirty="0" smtClean="0"/>
              <a:t>from Montrose to Ogden (EB AM TTI 3.00)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I-90/94 Locals </a:t>
            </a:r>
            <a:r>
              <a:rPr lang="en-US" sz="2300" dirty="0" smtClean="0"/>
              <a:t>from I-94/Edens </a:t>
            </a:r>
            <a:r>
              <a:rPr lang="en-US" sz="2300" dirty="0" err="1" smtClean="0"/>
              <a:t>Expy</a:t>
            </a:r>
            <a:r>
              <a:rPr lang="en-US" sz="2300" dirty="0" smtClean="0"/>
              <a:t> to I-290 (EB AM TTI 2.89)</a:t>
            </a:r>
            <a:endParaRPr lang="en-US" sz="2300" dirty="0" smtClean="0">
              <a:solidFill>
                <a:srgbClr val="0081C6"/>
              </a:solidFill>
            </a:endParaRPr>
          </a:p>
          <a:p>
            <a:r>
              <a:rPr lang="en-US" sz="2300" dirty="0" smtClean="0">
                <a:solidFill>
                  <a:srgbClr val="0081C6"/>
                </a:solidFill>
              </a:rPr>
              <a:t>I-90</a:t>
            </a:r>
            <a:r>
              <a:rPr lang="en-US" sz="2300" dirty="0" smtClean="0"/>
              <a:t> from I-190 to I-94 / Edens (EB AM TTI 2.41)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I-290 Ike </a:t>
            </a:r>
            <a:r>
              <a:rPr lang="en-US" sz="2300" dirty="0" smtClean="0"/>
              <a:t>from Wolf to Canal (EB AM TTI 2.32)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I-90 </a:t>
            </a:r>
            <a:r>
              <a:rPr lang="en-US" sz="2300" dirty="0" smtClean="0"/>
              <a:t>from I-94/Edens to </a:t>
            </a:r>
            <a:br>
              <a:rPr lang="en-US" sz="2300" dirty="0" smtClean="0"/>
            </a:br>
            <a:r>
              <a:rPr lang="en-US" sz="2300" dirty="0" smtClean="0"/>
              <a:t>I-190 (WB AM TTI 2.17)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 smtClean="0">
                <a:solidFill>
                  <a:srgbClr val="0081C6"/>
                </a:solidFill>
              </a:rPr>
              <a:t>PM Peak, 2009: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I-90</a:t>
            </a:r>
            <a:r>
              <a:rPr lang="en-US" sz="2300" dirty="0" smtClean="0"/>
              <a:t> from I-190 to I-94 / Edens (EB PM TTI 3.56)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I-290 Ike </a:t>
            </a:r>
            <a:r>
              <a:rPr lang="en-US" sz="2300" dirty="0" smtClean="0"/>
              <a:t>from Wolf to Canal (EB PM TTI 2.48)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I-94/Edens </a:t>
            </a:r>
            <a:r>
              <a:rPr lang="en-US" sz="2300" dirty="0" smtClean="0"/>
              <a:t>from Deerfield Road to I-90/Kennedy (EB PM TTI 2.37)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I-290 Ike </a:t>
            </a:r>
            <a:r>
              <a:rPr lang="en-US" sz="2300" dirty="0" smtClean="0"/>
              <a:t>from Canal to Wolf (WB PM TTI 2.31)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I-90 </a:t>
            </a:r>
            <a:r>
              <a:rPr lang="en-US" sz="2300" dirty="0" smtClean="0"/>
              <a:t>from I-94/Edens to </a:t>
            </a:r>
            <a:br>
              <a:rPr lang="en-US" sz="2300" dirty="0" smtClean="0"/>
            </a:br>
            <a:r>
              <a:rPr lang="en-US" sz="2300" dirty="0" smtClean="0"/>
              <a:t>I-190 (WB PM TTI 2.04)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248400"/>
            <a:ext cx="7010400" cy="457200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>
                <a:solidFill>
                  <a:srgbClr val="0081C6"/>
                </a:solidFill>
              </a:rPr>
              <a:t>* Measured by Travel Time Index (TTI)</a:t>
            </a:r>
          </a:p>
          <a:p>
            <a:r>
              <a:rPr lang="en-US" sz="1200" dirty="0" smtClean="0">
                <a:solidFill>
                  <a:srgbClr val="0081C6"/>
                </a:solidFill>
              </a:rPr>
              <a:t>Source: CMAP, Using IDOT/</a:t>
            </a:r>
            <a:r>
              <a:rPr lang="en-US" sz="1200" dirty="0" err="1" smtClean="0">
                <a:solidFill>
                  <a:srgbClr val="0081C6"/>
                </a:solidFill>
              </a:rPr>
              <a:t>Tollway</a:t>
            </a:r>
            <a:r>
              <a:rPr lang="en-US" sz="1200" dirty="0" smtClean="0">
                <a:solidFill>
                  <a:srgbClr val="0081C6"/>
                </a:solidFill>
              </a:rPr>
              <a:t> Data via Traffic.com, June, 2010</a:t>
            </a:r>
            <a:endParaRPr lang="en-US" altLang="en-US" sz="1200" dirty="0">
              <a:solidFill>
                <a:srgbClr val="0081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6383849B-BBE2-4CD6-9681-539E7C99C29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z="2800" dirty="0" smtClean="0">
                <a:solidFill>
                  <a:srgbClr val="0081C6"/>
                </a:solidFill>
              </a:rPr>
              <a:t>Freeway Segments: </a:t>
            </a:r>
            <a:br>
              <a:rPr lang="en-US" sz="2800" dirty="0" smtClean="0">
                <a:solidFill>
                  <a:srgbClr val="0081C6"/>
                </a:solidFill>
              </a:rPr>
            </a:br>
            <a:r>
              <a:rPr lang="en-US" sz="2800" dirty="0" smtClean="0">
                <a:solidFill>
                  <a:srgbClr val="0081C6"/>
                </a:solidFill>
              </a:rPr>
              <a:t>Changes in Peak-Period Congestion*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 smtClean="0">
                <a:solidFill>
                  <a:srgbClr val="0081C6"/>
                </a:solidFill>
              </a:rPr>
              <a:t>Fastest Reductions – ‘07-’09: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I-294 </a:t>
            </a:r>
            <a:r>
              <a:rPr lang="en-US" sz="2300" dirty="0" smtClean="0"/>
              <a:t>from I-55 to I-90 (NB AM TTI 1.77 to 1.14)</a:t>
            </a:r>
            <a:br>
              <a:rPr lang="en-US" sz="2300" dirty="0" smtClean="0"/>
            </a:br>
            <a:r>
              <a:rPr lang="en-US" sz="2300" dirty="0" smtClean="0"/>
              <a:t>(SB PM TTI 1.52 to 1.07)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I-190</a:t>
            </a:r>
            <a:r>
              <a:rPr lang="en-US" sz="2300" dirty="0" smtClean="0"/>
              <a:t> from I-90 to Chicago O’Hare Int. Airport (EB PM TTI 2.10 to 1.49)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I-90/94 Locals </a:t>
            </a:r>
            <a:r>
              <a:rPr lang="en-US" sz="2300" dirty="0" smtClean="0"/>
              <a:t>from I-290 to I-94/Edens </a:t>
            </a:r>
            <a:r>
              <a:rPr lang="en-US" sz="2300" dirty="0" err="1" smtClean="0"/>
              <a:t>Expy</a:t>
            </a:r>
            <a:r>
              <a:rPr lang="en-US" sz="2300" dirty="0" smtClean="0"/>
              <a:t> (WB PM TTI 2.51 to 1.87)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I-355</a:t>
            </a:r>
            <a:r>
              <a:rPr lang="en-US" sz="2300" dirty="0" smtClean="0"/>
              <a:t> from I-55 to I-88 (NB AM TTI 1.63 to 1.22)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 smtClean="0">
                <a:solidFill>
                  <a:srgbClr val="0081C6"/>
                </a:solidFill>
              </a:rPr>
              <a:t>Fastest Increases – ‘07-’09: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I-90/94 Locals </a:t>
            </a:r>
            <a:r>
              <a:rPr lang="en-US" sz="2300" dirty="0" smtClean="0"/>
              <a:t>from I-94/Edens </a:t>
            </a:r>
            <a:r>
              <a:rPr lang="en-US" sz="2300" dirty="0" err="1" smtClean="0"/>
              <a:t>Expy</a:t>
            </a:r>
            <a:r>
              <a:rPr lang="en-US" sz="2300" dirty="0" smtClean="0"/>
              <a:t> to I-290 (EB AM TTI 2.28 to 2.89)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I-90/94 </a:t>
            </a:r>
            <a:r>
              <a:rPr lang="en-US" sz="2300" dirty="0" err="1" smtClean="0">
                <a:solidFill>
                  <a:srgbClr val="0081C6"/>
                </a:solidFill>
              </a:rPr>
              <a:t>Reversibles</a:t>
            </a:r>
            <a:r>
              <a:rPr lang="en-US" sz="2300" dirty="0" smtClean="0">
                <a:solidFill>
                  <a:srgbClr val="0081C6"/>
                </a:solidFill>
              </a:rPr>
              <a:t> </a:t>
            </a:r>
            <a:r>
              <a:rPr lang="en-US" sz="2300" dirty="0" smtClean="0"/>
              <a:t>from Montrose to Ogden (EB AM TTI 2.38 to 3.00)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I-90/94 Locals </a:t>
            </a:r>
            <a:r>
              <a:rPr lang="en-US" sz="2300" dirty="0" smtClean="0"/>
              <a:t>from I-94/Edens </a:t>
            </a:r>
            <a:r>
              <a:rPr lang="en-US" sz="2300" dirty="0" err="1" smtClean="0"/>
              <a:t>Expy</a:t>
            </a:r>
            <a:r>
              <a:rPr lang="en-US" sz="2300" dirty="0" smtClean="0"/>
              <a:t> to I-290 (EB PM TTI 1.81 to 2.01)</a:t>
            </a:r>
          </a:p>
          <a:p>
            <a:r>
              <a:rPr lang="en-US" sz="2300" dirty="0" smtClean="0">
                <a:solidFill>
                  <a:srgbClr val="0081C6"/>
                </a:solidFill>
              </a:rPr>
              <a:t>I-57</a:t>
            </a:r>
            <a:r>
              <a:rPr lang="en-US" sz="2300" dirty="0" smtClean="0"/>
              <a:t> from I-94 to I-80 (SB PM TTI 1.76 to 1.84)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248400"/>
            <a:ext cx="7010400" cy="457200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>
                <a:solidFill>
                  <a:srgbClr val="0081C6"/>
                </a:solidFill>
              </a:rPr>
              <a:t>* Measured by Differences in Natural Logarithms of Travel Time Indices</a:t>
            </a:r>
          </a:p>
          <a:p>
            <a:r>
              <a:rPr lang="en-US" sz="1200" dirty="0" smtClean="0">
                <a:solidFill>
                  <a:srgbClr val="0081C6"/>
                </a:solidFill>
              </a:rPr>
              <a:t>Source: CMAP, Using IDOT/</a:t>
            </a:r>
            <a:r>
              <a:rPr lang="en-US" sz="1200" dirty="0" err="1" smtClean="0">
                <a:solidFill>
                  <a:srgbClr val="0081C6"/>
                </a:solidFill>
              </a:rPr>
              <a:t>Tollway</a:t>
            </a:r>
            <a:r>
              <a:rPr lang="en-US" sz="1200" dirty="0" smtClean="0">
                <a:solidFill>
                  <a:srgbClr val="0081C6"/>
                </a:solidFill>
              </a:rPr>
              <a:t> Data via Traffic.com, June, 2010</a:t>
            </a:r>
            <a:endParaRPr lang="en-US" altLang="en-US" sz="1200" dirty="0">
              <a:solidFill>
                <a:srgbClr val="0081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6383849B-BBE2-4CD6-9681-539E7C99C299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228600" y="304800"/>
          <a:ext cx="8673996" cy="629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June,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FA9F-A6A3-4CC3-84CF-532CA706C2F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On-Time Performance - CTA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59256"/>
            <a:ext cx="6324600" cy="459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14668</TotalTime>
  <Words>421</Words>
  <Application>Microsoft Office PowerPoint</Application>
  <PresentationFormat>On-screen Show (4:3)</PresentationFormat>
  <Paragraphs>83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Custom Design</vt:lpstr>
      <vt:lpstr>Slide 0</vt:lpstr>
      <vt:lpstr>Regional Indicators</vt:lpstr>
      <vt:lpstr>Regional Indicators</vt:lpstr>
      <vt:lpstr>Freeway Performance: Eisenhower</vt:lpstr>
      <vt:lpstr>Freeway Performance: Kennedy</vt:lpstr>
      <vt:lpstr>Freeway Segments:  Highest Levels of Peak-Period Congestion*</vt:lpstr>
      <vt:lpstr>Freeway Segments:  Changes in Peak-Period Congestion*</vt:lpstr>
      <vt:lpstr>Slide 7</vt:lpstr>
      <vt:lpstr>On-Time Performance - CTA</vt:lpstr>
      <vt:lpstr>Slide 9</vt:lpstr>
      <vt:lpstr>Slide 10</vt:lpstr>
      <vt:lpstr>Slide 11</vt:lpstr>
      <vt:lpstr>Slide 12</vt:lpstr>
      <vt:lpstr>Regional Transportation Indicators - Progress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Planning</dc:title>
  <dc:creator>Tom Murtha</dc:creator>
  <cp:lastModifiedBy>Tom Murtha</cp:lastModifiedBy>
  <cp:revision>675</cp:revision>
  <cp:lastPrinted>2004-12-07T20:43:17Z</cp:lastPrinted>
  <dcterms:created xsi:type="dcterms:W3CDTF">2004-12-07T20:32:47Z</dcterms:created>
  <dcterms:modified xsi:type="dcterms:W3CDTF">2010-06-04T13:12:00Z</dcterms:modified>
</cp:coreProperties>
</file>