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embeddings/oleObject1.bin" ContentType="application/vnd.openxmlformats-officedocument.oleObject"/>
  <Override PartName="/ppt/notesSlides/notesSlide10.xml" ContentType="application/vnd.openxmlformats-officedocument.presentationml.notesSlide+xml"/>
  <Override PartName="/ppt/embeddings/oleObject2.bin" ContentType="application/vnd.openxmlformats-officedocument.oleObject"/>
  <Override PartName="/ppt/diagrams/layout1.xml" ContentType="application/vnd.openxmlformats-officedocument.drawingml.diagramLayout+xml"/>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ms-office.legacyDiagramTex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4"/>
  </p:notesMasterIdLst>
  <p:sldIdLst>
    <p:sldId id="256" r:id="rId2"/>
    <p:sldId id="307" r:id="rId3"/>
    <p:sldId id="453" r:id="rId4"/>
    <p:sldId id="454" r:id="rId5"/>
    <p:sldId id="437" r:id="rId6"/>
    <p:sldId id="435" r:id="rId7"/>
    <p:sldId id="439" r:id="rId8"/>
    <p:sldId id="310" r:id="rId9"/>
    <p:sldId id="308" r:id="rId10"/>
    <p:sldId id="476" r:id="rId11"/>
    <p:sldId id="349" r:id="rId12"/>
    <p:sldId id="351" r:id="rId13"/>
    <p:sldId id="478" r:id="rId14"/>
    <p:sldId id="357" r:id="rId15"/>
    <p:sldId id="358" r:id="rId16"/>
    <p:sldId id="385" r:id="rId17"/>
    <p:sldId id="480" r:id="rId18"/>
    <p:sldId id="394" r:id="rId19"/>
    <p:sldId id="481" r:id="rId20"/>
    <p:sldId id="482" r:id="rId21"/>
    <p:sldId id="483" r:id="rId22"/>
    <p:sldId id="484" r:id="rId23"/>
  </p:sldIdLst>
  <p:sldSz cx="9144000" cy="6858000" type="screen4x3"/>
  <p:notesSz cx="7010400" cy="9296400"/>
  <p:defaultTextStyle>
    <a:defPPr>
      <a:defRPr lang="en-US"/>
    </a:defPPr>
    <a:lvl1pPr algn="l" rtl="0" fontAlgn="base">
      <a:spcBef>
        <a:spcPct val="0"/>
      </a:spcBef>
      <a:spcAft>
        <a:spcPct val="0"/>
      </a:spcAft>
      <a:defRPr sz="1600" kern="1200">
        <a:solidFill>
          <a:schemeClr val="tx1"/>
        </a:solidFill>
        <a:latin typeface="MetaBook-Roman" pitchFamily="50" charset="0"/>
        <a:ea typeface="ＭＳ Ｐゴシック" pitchFamily="-97" charset="-128"/>
        <a:cs typeface="+mn-cs"/>
      </a:defRPr>
    </a:lvl1pPr>
    <a:lvl2pPr marL="457200" algn="l" rtl="0" fontAlgn="base">
      <a:spcBef>
        <a:spcPct val="0"/>
      </a:spcBef>
      <a:spcAft>
        <a:spcPct val="0"/>
      </a:spcAft>
      <a:defRPr sz="1600" kern="1200">
        <a:solidFill>
          <a:schemeClr val="tx1"/>
        </a:solidFill>
        <a:latin typeface="MetaBook-Roman" pitchFamily="50" charset="0"/>
        <a:ea typeface="ＭＳ Ｐゴシック" pitchFamily="-97" charset="-128"/>
        <a:cs typeface="+mn-cs"/>
      </a:defRPr>
    </a:lvl2pPr>
    <a:lvl3pPr marL="914400" algn="l" rtl="0" fontAlgn="base">
      <a:spcBef>
        <a:spcPct val="0"/>
      </a:spcBef>
      <a:spcAft>
        <a:spcPct val="0"/>
      </a:spcAft>
      <a:defRPr sz="1600" kern="1200">
        <a:solidFill>
          <a:schemeClr val="tx1"/>
        </a:solidFill>
        <a:latin typeface="MetaBook-Roman" pitchFamily="50" charset="0"/>
        <a:ea typeface="ＭＳ Ｐゴシック" pitchFamily="-97" charset="-128"/>
        <a:cs typeface="+mn-cs"/>
      </a:defRPr>
    </a:lvl3pPr>
    <a:lvl4pPr marL="1371600" algn="l" rtl="0" fontAlgn="base">
      <a:spcBef>
        <a:spcPct val="0"/>
      </a:spcBef>
      <a:spcAft>
        <a:spcPct val="0"/>
      </a:spcAft>
      <a:defRPr sz="1600" kern="1200">
        <a:solidFill>
          <a:schemeClr val="tx1"/>
        </a:solidFill>
        <a:latin typeface="MetaBook-Roman" pitchFamily="50" charset="0"/>
        <a:ea typeface="ＭＳ Ｐゴシック" pitchFamily="-97" charset="-128"/>
        <a:cs typeface="+mn-cs"/>
      </a:defRPr>
    </a:lvl4pPr>
    <a:lvl5pPr marL="1828800" algn="l" rtl="0" fontAlgn="base">
      <a:spcBef>
        <a:spcPct val="0"/>
      </a:spcBef>
      <a:spcAft>
        <a:spcPct val="0"/>
      </a:spcAft>
      <a:defRPr sz="1600" kern="1200">
        <a:solidFill>
          <a:schemeClr val="tx1"/>
        </a:solidFill>
        <a:latin typeface="MetaBook-Roman" pitchFamily="50" charset="0"/>
        <a:ea typeface="ＭＳ Ｐゴシック" pitchFamily="-97" charset="-128"/>
        <a:cs typeface="+mn-cs"/>
      </a:defRPr>
    </a:lvl5pPr>
    <a:lvl6pPr marL="2286000" algn="l" defTabSz="914400" rtl="0" eaLnBrk="1" latinLnBrk="0" hangingPunct="1">
      <a:defRPr sz="1600" kern="1200">
        <a:solidFill>
          <a:schemeClr val="tx1"/>
        </a:solidFill>
        <a:latin typeface="MetaBook-Roman" pitchFamily="50" charset="0"/>
        <a:ea typeface="ＭＳ Ｐゴシック" pitchFamily="-97" charset="-128"/>
        <a:cs typeface="+mn-cs"/>
      </a:defRPr>
    </a:lvl6pPr>
    <a:lvl7pPr marL="2743200" algn="l" defTabSz="914400" rtl="0" eaLnBrk="1" latinLnBrk="0" hangingPunct="1">
      <a:defRPr sz="1600" kern="1200">
        <a:solidFill>
          <a:schemeClr val="tx1"/>
        </a:solidFill>
        <a:latin typeface="MetaBook-Roman" pitchFamily="50" charset="0"/>
        <a:ea typeface="ＭＳ Ｐゴシック" pitchFamily="-97" charset="-128"/>
        <a:cs typeface="+mn-cs"/>
      </a:defRPr>
    </a:lvl7pPr>
    <a:lvl8pPr marL="3200400" algn="l" defTabSz="914400" rtl="0" eaLnBrk="1" latinLnBrk="0" hangingPunct="1">
      <a:defRPr sz="1600" kern="1200">
        <a:solidFill>
          <a:schemeClr val="tx1"/>
        </a:solidFill>
        <a:latin typeface="MetaBook-Roman" pitchFamily="50" charset="0"/>
        <a:ea typeface="ＭＳ Ｐゴシック" pitchFamily="-97" charset="-128"/>
        <a:cs typeface="+mn-cs"/>
      </a:defRPr>
    </a:lvl8pPr>
    <a:lvl9pPr marL="3657600" algn="l" defTabSz="914400" rtl="0" eaLnBrk="1" latinLnBrk="0" hangingPunct="1">
      <a:defRPr sz="1600" kern="1200">
        <a:solidFill>
          <a:schemeClr val="tx1"/>
        </a:solidFill>
        <a:latin typeface="MetaBook-Roman" pitchFamily="50" charset="0"/>
        <a:ea typeface="ＭＳ Ｐゴシック" pitchFamily="-97"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3333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690" autoAdjust="0"/>
    <p:restoredTop sz="76690" autoAdjust="0"/>
  </p:normalViewPr>
  <p:slideViewPr>
    <p:cSldViewPr>
      <p:cViewPr varScale="1">
        <p:scale>
          <a:sx n="95" d="100"/>
          <a:sy n="95" d="100"/>
        </p:scale>
        <p:origin x="-102" y="-3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06/relationships/legacyDocTextInfo" Target="legacyDocTextInfo.bin"/><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TRAVELDRIVE:fund%20breakdown%20091231ALLDATACombinedFocuses.xls"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8"/>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4473919471856"/>
          <c:y val="0.1140801814308884"/>
          <c:w val="0.6372746965581404"/>
          <c:h val="0.78565763398014365"/>
        </c:manualLayout>
      </c:layout>
      <c:pieChart>
        <c:varyColors val="1"/>
        <c:ser>
          <c:idx val="0"/>
          <c:order val="0"/>
          <c:spPr>
            <a:solidFill>
              <a:schemeClr val="accent5"/>
            </a:solidFill>
            <a:ln w="25400">
              <a:solidFill>
                <a:schemeClr val="tx1"/>
              </a:solidFill>
            </a:ln>
            <a:effectLst>
              <a:outerShdw dist="35921" dir="2700000" algn="br">
                <a:srgbClr val="000000"/>
              </a:outerShdw>
            </a:effectLst>
          </c:spPr>
          <c:dPt>
            <c:idx val="0"/>
            <c:spPr>
              <a:solidFill>
                <a:schemeClr val="accent5"/>
              </a:solidFill>
              <a:ln>
                <a:solidFill>
                  <a:schemeClr val="tx1"/>
                </a:solidFill>
              </a:ln>
            </c:spPr>
          </c:dPt>
          <c:dPt>
            <c:idx val="1"/>
            <c:spPr>
              <a:solidFill>
                <a:schemeClr val="accent5"/>
              </a:solidFill>
              <a:ln>
                <a:solidFill>
                  <a:schemeClr val="tx1"/>
                </a:solidFill>
              </a:ln>
            </c:spPr>
          </c:dPt>
          <c:dPt>
            <c:idx val="2"/>
            <c:spPr>
              <a:solidFill>
                <a:schemeClr val="accent5"/>
              </a:solidFill>
              <a:ln>
                <a:solidFill>
                  <a:schemeClr val="tx1"/>
                </a:solidFill>
              </a:ln>
            </c:spPr>
          </c:dPt>
          <c:dPt>
            <c:idx val="3"/>
            <c:spPr>
              <a:solidFill>
                <a:schemeClr val="accent5"/>
              </a:solidFill>
              <a:ln>
                <a:solidFill>
                  <a:schemeClr val="tx1"/>
                </a:solidFill>
              </a:ln>
            </c:spPr>
          </c:dPt>
          <c:dPt>
            <c:idx val="4"/>
            <c:spPr>
              <a:solidFill>
                <a:schemeClr val="accent5"/>
              </a:solidFill>
              <a:ln>
                <a:solidFill>
                  <a:schemeClr val="tx1"/>
                </a:solidFill>
              </a:ln>
            </c:spPr>
          </c:dPt>
          <c:dPt>
            <c:idx val="5"/>
            <c:spPr>
              <a:solidFill>
                <a:schemeClr val="accent5"/>
              </a:solidFill>
              <a:ln>
                <a:solidFill>
                  <a:schemeClr val="tx1"/>
                </a:solidFill>
              </a:ln>
            </c:spPr>
          </c:dPt>
          <c:dLbls>
            <c:dLbl>
              <c:idx val="3"/>
              <c:layout>
                <c:manualLayout>
                  <c:x val="0.14227607193205688"/>
                  <c:y val="0.10488464513941102"/>
                </c:manualLayout>
              </c:layout>
              <c:showCatName val="1"/>
              <c:showPercent val="1"/>
            </c:dLbl>
            <c:dLbl>
              <c:idx val="4"/>
              <c:layout>
                <c:manualLayout>
                  <c:x val="1.9288557001027214E-2"/>
                  <c:y val="3.1064694615875812E-2"/>
                </c:manualLayout>
              </c:layout>
              <c:showCatName val="1"/>
              <c:showPercent val="1"/>
            </c:dLbl>
            <c:dLbl>
              <c:idx val="5"/>
              <c:layout>
                <c:manualLayout>
                  <c:x val="3.3855129521853607E-2"/>
                  <c:y val="-5.4054054054054521E-4"/>
                </c:manualLayout>
              </c:layout>
              <c:showCatName val="1"/>
              <c:showPercent val="1"/>
            </c:dLbl>
            <c:spPr>
              <a:noFill/>
              <a:ln w="25400">
                <a:noFill/>
              </a:ln>
            </c:spPr>
            <c:showCatName val="1"/>
            <c:showPercent val="1"/>
            <c:showLeaderLines val="1"/>
          </c:dLbls>
          <c:cat>
            <c:strRef>
              <c:f>ALL_DATA_W_ID_missing_6_12_15!$X$2:$X$7</c:f>
              <c:strCache>
                <c:ptCount val="6"/>
                <c:pt idx="0">
                  <c:v>ACADEMIC ACHIEVEMENT</c:v>
                </c:pt>
                <c:pt idx="1">
                  <c:v>COMMUNITY AND FAMILY ENGAGEMENT</c:v>
                </c:pt>
                <c:pt idx="2">
                  <c:v>LIFE SKILLS</c:v>
                </c:pt>
                <c:pt idx="3">
                  <c:v>HEALTH FOCUSED PROGRAMS</c:v>
                </c:pt>
                <c:pt idx="4">
                  <c:v>TRANSITIONAL HOUSING</c:v>
                </c:pt>
                <c:pt idx="5">
                  <c:v>ABUSE AND NEGLECT</c:v>
                </c:pt>
              </c:strCache>
            </c:strRef>
          </c:cat>
          <c:val>
            <c:numRef>
              <c:f>ALL_DATA_W_ID_missing_6_12_15!$Y$2:$Y$7</c:f>
              <c:numCache>
                <c:formatCode>General</c:formatCode>
                <c:ptCount val="6"/>
                <c:pt idx="0">
                  <c:v>84</c:v>
                </c:pt>
                <c:pt idx="1">
                  <c:v>45</c:v>
                </c:pt>
                <c:pt idx="2">
                  <c:v>43</c:v>
                </c:pt>
                <c:pt idx="3">
                  <c:v>26</c:v>
                </c:pt>
                <c:pt idx="4">
                  <c:v>14</c:v>
                </c:pt>
                <c:pt idx="5">
                  <c:v>13</c:v>
                </c:pt>
              </c:numCache>
            </c:numRef>
          </c:val>
        </c:ser>
        <c:dLbls>
          <c:showCatName val="1"/>
          <c:showPercent val="1"/>
        </c:dLbls>
        <c:firstSliceAng val="0"/>
      </c:pieChart>
      <c:spPr>
        <a:noFill/>
        <a:ln w="25400">
          <a:noFill/>
        </a:ln>
      </c:spPr>
    </c:plotArea>
    <c:plotVisOnly val="1"/>
    <c:dispBlanksAs val="zero"/>
  </c:chart>
  <c:spPr>
    <a:noFill/>
    <a:ln w="3175">
      <a:noFill/>
      <a:prstDash val="solid"/>
    </a:ln>
  </c:spPr>
  <c:externalData r:id="rId2"/>
</c:chartSpace>
</file>

<file path=ppt/diagrams/colors1.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06AAD7-01A0-C048-988D-5022FD0DE983}" type="doc">
      <dgm:prSet loTypeId="urn:microsoft.com/office/officeart/2005/8/layout/venn1" loCatId="relationship" qsTypeId="urn:microsoft.com/office/officeart/2005/8/quickstyle/3D3" qsCatId="3D" csTypeId="urn:microsoft.com/office/officeart/2005/8/colors/accent5_5" csCatId="accent5" phldr="1"/>
      <dgm:spPr/>
      <dgm:t>
        <a:bodyPr/>
        <a:lstStyle/>
        <a:p>
          <a:endParaRPr lang="en-US"/>
        </a:p>
      </dgm:t>
    </dgm:pt>
    <dgm:pt modelId="{C92255D6-FE56-0B4D-BA4E-B8678FC3F151}">
      <dgm:prSet phldrT="[Text]"/>
      <dgm:spPr/>
      <dgm:t>
        <a:bodyPr anchor="t" anchorCtr="1"/>
        <a:lstStyle/>
        <a:p>
          <a:pPr algn="ctr"/>
          <a:r>
            <a:rPr lang="en-US" b="0" i="0" dirty="0"/>
            <a:t>Family</a:t>
          </a:r>
          <a:r>
            <a:rPr lang="en-US" b="0" i="0" dirty="0" smtClean="0"/>
            <a:t> </a:t>
          </a:r>
        </a:p>
        <a:p>
          <a:pPr algn="ctr"/>
          <a:r>
            <a:rPr lang="en-US" b="0" i="0" dirty="0" smtClean="0"/>
            <a:t>engagement strategies</a:t>
          </a:r>
        </a:p>
      </dgm:t>
    </dgm:pt>
    <dgm:pt modelId="{2BE6CF3E-4503-0A46-BDB8-927779C84D6B}" type="parTrans" cxnId="{644B8685-05EC-7E41-9EFE-82F9E2BBB0A0}">
      <dgm:prSet/>
      <dgm:spPr/>
      <dgm:t>
        <a:bodyPr/>
        <a:lstStyle/>
        <a:p>
          <a:endParaRPr lang="en-US"/>
        </a:p>
      </dgm:t>
    </dgm:pt>
    <dgm:pt modelId="{A2E966D4-84E7-AE4D-BBE1-0C9FD7D2FEB2}" type="sibTrans" cxnId="{644B8685-05EC-7E41-9EFE-82F9E2BBB0A0}">
      <dgm:prSet/>
      <dgm:spPr/>
      <dgm:t>
        <a:bodyPr/>
        <a:lstStyle/>
        <a:p>
          <a:endParaRPr lang="en-US"/>
        </a:p>
      </dgm:t>
    </dgm:pt>
    <dgm:pt modelId="{9638677C-E2EF-594A-8347-1DBEF0EAA231}">
      <dgm:prSet phldrT="[Text]"/>
      <dgm:spPr/>
      <dgm:t>
        <a:bodyPr vert="horz" anchor="ctr" anchorCtr="1"/>
        <a:lstStyle/>
        <a:p>
          <a:r>
            <a:rPr lang="en-US" dirty="0"/>
            <a:t>Social</a:t>
          </a:r>
          <a:r>
            <a:rPr lang="en-US" dirty="0" smtClean="0"/>
            <a:t> services</a:t>
          </a:r>
          <a:endParaRPr lang="en-US" dirty="0"/>
        </a:p>
      </dgm:t>
    </dgm:pt>
    <dgm:pt modelId="{085B9136-2D98-CE42-9933-0BEC71CB1B59}" type="parTrans" cxnId="{47142893-7BAF-554D-A286-BF18A4471B87}">
      <dgm:prSet/>
      <dgm:spPr/>
      <dgm:t>
        <a:bodyPr/>
        <a:lstStyle/>
        <a:p>
          <a:endParaRPr lang="en-US"/>
        </a:p>
      </dgm:t>
    </dgm:pt>
    <dgm:pt modelId="{E1BEF1E2-BB44-1448-A3F7-315FA49CF528}" type="sibTrans" cxnId="{47142893-7BAF-554D-A286-BF18A4471B87}">
      <dgm:prSet/>
      <dgm:spPr/>
      <dgm:t>
        <a:bodyPr/>
        <a:lstStyle/>
        <a:p>
          <a:endParaRPr lang="en-US"/>
        </a:p>
      </dgm:t>
    </dgm:pt>
    <dgm:pt modelId="{522603B6-95F5-654F-B1B7-2253BC0EA2EA}">
      <dgm:prSet phldrT="[Text]"/>
      <dgm:spPr/>
      <dgm:t>
        <a:bodyPr anchor="t" anchorCtr="1"/>
        <a:lstStyle/>
        <a:p>
          <a:pPr algn="ctr"/>
          <a:r>
            <a:rPr lang="en-US" dirty="0" smtClean="0"/>
            <a:t>Extended</a:t>
          </a:r>
        </a:p>
        <a:p>
          <a:pPr algn="ctr"/>
          <a:r>
            <a:rPr lang="en-US" dirty="0" smtClean="0"/>
            <a:t> </a:t>
          </a:r>
          <a:r>
            <a:rPr lang="en-US" dirty="0"/>
            <a:t>day </a:t>
          </a:r>
          <a:r>
            <a:rPr lang="en-US" dirty="0" smtClean="0"/>
            <a:t>learning</a:t>
          </a:r>
          <a:endParaRPr lang="en-US" dirty="0"/>
        </a:p>
      </dgm:t>
    </dgm:pt>
    <dgm:pt modelId="{7904B830-4965-3B48-85FE-59E65ED0DACC}" type="parTrans" cxnId="{29A6C3E4-7B4D-EB41-A81A-23305D95AEB9}">
      <dgm:prSet/>
      <dgm:spPr/>
      <dgm:t>
        <a:bodyPr/>
        <a:lstStyle/>
        <a:p>
          <a:endParaRPr lang="en-US"/>
        </a:p>
      </dgm:t>
    </dgm:pt>
    <dgm:pt modelId="{D2955968-EBB8-3143-B892-B11AF7A477D5}" type="sibTrans" cxnId="{29A6C3E4-7B4D-EB41-A81A-23305D95AEB9}">
      <dgm:prSet/>
      <dgm:spPr/>
      <dgm:t>
        <a:bodyPr/>
        <a:lstStyle/>
        <a:p>
          <a:endParaRPr lang="en-US"/>
        </a:p>
      </dgm:t>
    </dgm:pt>
    <dgm:pt modelId="{4D536704-CD62-F742-BAB6-6F8D70876265}">
      <dgm:prSet phldrT="[Text]"/>
      <dgm:spPr/>
      <dgm:t>
        <a:bodyPr/>
        <a:lstStyle/>
        <a:p>
          <a:r>
            <a:rPr lang="en-US" dirty="0"/>
            <a:t>Strong local </a:t>
          </a:r>
          <a:r>
            <a:rPr lang="en-US" dirty="0" smtClean="0"/>
            <a:t>leadership</a:t>
          </a:r>
          <a:endParaRPr lang="en-US" dirty="0"/>
        </a:p>
      </dgm:t>
    </dgm:pt>
    <dgm:pt modelId="{F8AC90BD-004E-0042-B828-2D0055350A97}" type="parTrans" cxnId="{726ED907-6930-234A-82B1-CEC5E3C081D0}">
      <dgm:prSet/>
      <dgm:spPr/>
      <dgm:t>
        <a:bodyPr/>
        <a:lstStyle/>
        <a:p>
          <a:endParaRPr lang="en-US"/>
        </a:p>
      </dgm:t>
    </dgm:pt>
    <dgm:pt modelId="{EB00FC57-CB84-E048-ADEF-150B6AC9B415}" type="sibTrans" cxnId="{726ED907-6930-234A-82B1-CEC5E3C081D0}">
      <dgm:prSet/>
      <dgm:spPr/>
      <dgm:t>
        <a:bodyPr/>
        <a:lstStyle/>
        <a:p>
          <a:endParaRPr lang="en-US"/>
        </a:p>
      </dgm:t>
    </dgm:pt>
    <dgm:pt modelId="{0A8FD4C2-582F-374F-81BE-5D7421111DED}" type="pres">
      <dgm:prSet presAssocID="{3306AAD7-01A0-C048-988D-5022FD0DE983}" presName="compositeShape" presStyleCnt="0">
        <dgm:presLayoutVars>
          <dgm:chMax val="7"/>
          <dgm:dir/>
          <dgm:resizeHandles val="exact"/>
        </dgm:presLayoutVars>
      </dgm:prSet>
      <dgm:spPr/>
      <dgm:t>
        <a:bodyPr/>
        <a:lstStyle/>
        <a:p>
          <a:endParaRPr lang="en-US"/>
        </a:p>
      </dgm:t>
    </dgm:pt>
    <dgm:pt modelId="{8BF59C00-F05A-794E-A593-0FFCEC942D31}" type="pres">
      <dgm:prSet presAssocID="{C92255D6-FE56-0B4D-BA4E-B8678FC3F151}" presName="circ1" presStyleLbl="vennNode1" presStyleIdx="0" presStyleCnt="4"/>
      <dgm:spPr/>
      <dgm:t>
        <a:bodyPr/>
        <a:lstStyle/>
        <a:p>
          <a:endParaRPr lang="en-US"/>
        </a:p>
      </dgm:t>
    </dgm:pt>
    <dgm:pt modelId="{C56716E6-DDBF-B74C-9C58-09B4EA15DFA7}" type="pres">
      <dgm:prSet presAssocID="{C92255D6-FE56-0B4D-BA4E-B8678FC3F151}" presName="circ1Tx" presStyleLbl="revTx" presStyleIdx="0" presStyleCnt="0">
        <dgm:presLayoutVars>
          <dgm:chMax val="0"/>
          <dgm:chPref val="0"/>
          <dgm:bulletEnabled val="1"/>
        </dgm:presLayoutVars>
      </dgm:prSet>
      <dgm:spPr/>
      <dgm:t>
        <a:bodyPr/>
        <a:lstStyle/>
        <a:p>
          <a:endParaRPr lang="en-US"/>
        </a:p>
      </dgm:t>
    </dgm:pt>
    <dgm:pt modelId="{32FD1569-D267-EB46-939A-240EA147F47A}" type="pres">
      <dgm:prSet presAssocID="{9638677C-E2EF-594A-8347-1DBEF0EAA231}" presName="circ2" presStyleLbl="vennNode1" presStyleIdx="1" presStyleCnt="4"/>
      <dgm:spPr/>
      <dgm:t>
        <a:bodyPr/>
        <a:lstStyle/>
        <a:p>
          <a:endParaRPr lang="en-US"/>
        </a:p>
      </dgm:t>
    </dgm:pt>
    <dgm:pt modelId="{18CE9FE9-DC11-3F4E-9669-3C9711BAB6F5}" type="pres">
      <dgm:prSet presAssocID="{9638677C-E2EF-594A-8347-1DBEF0EAA231}" presName="circ2Tx" presStyleLbl="revTx" presStyleIdx="0" presStyleCnt="0">
        <dgm:presLayoutVars>
          <dgm:chMax val="0"/>
          <dgm:chPref val="0"/>
          <dgm:bulletEnabled val="1"/>
        </dgm:presLayoutVars>
      </dgm:prSet>
      <dgm:spPr/>
      <dgm:t>
        <a:bodyPr/>
        <a:lstStyle/>
        <a:p>
          <a:endParaRPr lang="en-US"/>
        </a:p>
      </dgm:t>
    </dgm:pt>
    <dgm:pt modelId="{D33B5FC0-42BC-234A-964C-CE7CD3EB6523}" type="pres">
      <dgm:prSet presAssocID="{522603B6-95F5-654F-B1B7-2253BC0EA2EA}" presName="circ3" presStyleLbl="vennNode1" presStyleIdx="2" presStyleCnt="4"/>
      <dgm:spPr/>
      <dgm:t>
        <a:bodyPr/>
        <a:lstStyle/>
        <a:p>
          <a:endParaRPr lang="en-US"/>
        </a:p>
      </dgm:t>
    </dgm:pt>
    <dgm:pt modelId="{DC83D62C-3250-B84D-836B-FDE27362D4B5}" type="pres">
      <dgm:prSet presAssocID="{522603B6-95F5-654F-B1B7-2253BC0EA2EA}" presName="circ3Tx" presStyleLbl="revTx" presStyleIdx="0" presStyleCnt="0">
        <dgm:presLayoutVars>
          <dgm:chMax val="0"/>
          <dgm:chPref val="0"/>
          <dgm:bulletEnabled val="1"/>
        </dgm:presLayoutVars>
      </dgm:prSet>
      <dgm:spPr/>
      <dgm:t>
        <a:bodyPr/>
        <a:lstStyle/>
        <a:p>
          <a:endParaRPr lang="en-US"/>
        </a:p>
      </dgm:t>
    </dgm:pt>
    <dgm:pt modelId="{6F6B56D7-0A9F-A746-A12B-67F8FC9B86E2}" type="pres">
      <dgm:prSet presAssocID="{4D536704-CD62-F742-BAB6-6F8D70876265}" presName="circ4" presStyleLbl="vennNode1" presStyleIdx="3" presStyleCnt="4"/>
      <dgm:spPr/>
      <dgm:t>
        <a:bodyPr/>
        <a:lstStyle/>
        <a:p>
          <a:endParaRPr lang="en-US"/>
        </a:p>
      </dgm:t>
    </dgm:pt>
    <dgm:pt modelId="{775A5683-B26D-B448-931A-09C66310CFCA}" type="pres">
      <dgm:prSet presAssocID="{4D536704-CD62-F742-BAB6-6F8D70876265}" presName="circ4Tx" presStyleLbl="revTx" presStyleIdx="0" presStyleCnt="0">
        <dgm:presLayoutVars>
          <dgm:chMax val="0"/>
          <dgm:chPref val="0"/>
          <dgm:bulletEnabled val="1"/>
        </dgm:presLayoutVars>
      </dgm:prSet>
      <dgm:spPr/>
      <dgm:t>
        <a:bodyPr/>
        <a:lstStyle/>
        <a:p>
          <a:endParaRPr lang="en-US"/>
        </a:p>
      </dgm:t>
    </dgm:pt>
  </dgm:ptLst>
  <dgm:cxnLst>
    <dgm:cxn modelId="{644B8685-05EC-7E41-9EFE-82F9E2BBB0A0}" srcId="{3306AAD7-01A0-C048-988D-5022FD0DE983}" destId="{C92255D6-FE56-0B4D-BA4E-B8678FC3F151}" srcOrd="0" destOrd="0" parTransId="{2BE6CF3E-4503-0A46-BDB8-927779C84D6B}" sibTransId="{A2E966D4-84E7-AE4D-BBE1-0C9FD7D2FEB2}"/>
    <dgm:cxn modelId="{DDAEEC87-AC21-7B4E-BE48-346C084A2E0C}" type="presOf" srcId="{3306AAD7-01A0-C048-988D-5022FD0DE983}" destId="{0A8FD4C2-582F-374F-81BE-5D7421111DED}" srcOrd="0" destOrd="0" presId="urn:microsoft.com/office/officeart/2005/8/layout/venn1"/>
    <dgm:cxn modelId="{8AD46C34-7E53-8A48-8ADE-B8992B87356D}" type="presOf" srcId="{522603B6-95F5-654F-B1B7-2253BC0EA2EA}" destId="{DC83D62C-3250-B84D-836B-FDE27362D4B5}" srcOrd="1" destOrd="0" presId="urn:microsoft.com/office/officeart/2005/8/layout/venn1"/>
    <dgm:cxn modelId="{CF10D323-0E43-5A4F-A9F3-C35E76295E6E}" type="presOf" srcId="{522603B6-95F5-654F-B1B7-2253BC0EA2EA}" destId="{D33B5FC0-42BC-234A-964C-CE7CD3EB6523}" srcOrd="0" destOrd="0" presId="urn:microsoft.com/office/officeart/2005/8/layout/venn1"/>
    <dgm:cxn modelId="{29A6C3E4-7B4D-EB41-A81A-23305D95AEB9}" srcId="{3306AAD7-01A0-C048-988D-5022FD0DE983}" destId="{522603B6-95F5-654F-B1B7-2253BC0EA2EA}" srcOrd="2" destOrd="0" parTransId="{7904B830-4965-3B48-85FE-59E65ED0DACC}" sibTransId="{D2955968-EBB8-3143-B892-B11AF7A477D5}"/>
    <dgm:cxn modelId="{9B38F77B-7737-4440-ACE4-0214B95A7114}" type="presOf" srcId="{4D536704-CD62-F742-BAB6-6F8D70876265}" destId="{775A5683-B26D-B448-931A-09C66310CFCA}" srcOrd="1" destOrd="0" presId="urn:microsoft.com/office/officeart/2005/8/layout/venn1"/>
    <dgm:cxn modelId="{EFFE3289-47B1-E649-B9CA-871AE4BD8356}" type="presOf" srcId="{4D536704-CD62-F742-BAB6-6F8D70876265}" destId="{6F6B56D7-0A9F-A746-A12B-67F8FC9B86E2}" srcOrd="0" destOrd="0" presId="urn:microsoft.com/office/officeart/2005/8/layout/venn1"/>
    <dgm:cxn modelId="{726ED907-6930-234A-82B1-CEC5E3C081D0}" srcId="{3306AAD7-01A0-C048-988D-5022FD0DE983}" destId="{4D536704-CD62-F742-BAB6-6F8D70876265}" srcOrd="3" destOrd="0" parTransId="{F8AC90BD-004E-0042-B828-2D0055350A97}" sibTransId="{EB00FC57-CB84-E048-ADEF-150B6AC9B415}"/>
    <dgm:cxn modelId="{CD682D35-03C0-7943-A752-C4DB4AA8441F}" type="presOf" srcId="{C92255D6-FE56-0B4D-BA4E-B8678FC3F151}" destId="{8BF59C00-F05A-794E-A593-0FFCEC942D31}" srcOrd="0" destOrd="0" presId="urn:microsoft.com/office/officeart/2005/8/layout/venn1"/>
    <dgm:cxn modelId="{237960AE-D560-5245-8753-A6AC7BE90340}" type="presOf" srcId="{9638677C-E2EF-594A-8347-1DBEF0EAA231}" destId="{18CE9FE9-DC11-3F4E-9669-3C9711BAB6F5}" srcOrd="1" destOrd="0" presId="urn:microsoft.com/office/officeart/2005/8/layout/venn1"/>
    <dgm:cxn modelId="{B43074D9-E1B1-5C4F-B785-94915828C1F7}" type="presOf" srcId="{C92255D6-FE56-0B4D-BA4E-B8678FC3F151}" destId="{C56716E6-DDBF-B74C-9C58-09B4EA15DFA7}" srcOrd="1" destOrd="0" presId="urn:microsoft.com/office/officeart/2005/8/layout/venn1"/>
    <dgm:cxn modelId="{47142893-7BAF-554D-A286-BF18A4471B87}" srcId="{3306AAD7-01A0-C048-988D-5022FD0DE983}" destId="{9638677C-E2EF-594A-8347-1DBEF0EAA231}" srcOrd="1" destOrd="0" parTransId="{085B9136-2D98-CE42-9933-0BEC71CB1B59}" sibTransId="{E1BEF1E2-BB44-1448-A3F7-315FA49CF528}"/>
    <dgm:cxn modelId="{B30EA5E1-A1E4-E84D-AFE0-21E41C05A437}" type="presOf" srcId="{9638677C-E2EF-594A-8347-1DBEF0EAA231}" destId="{32FD1569-D267-EB46-939A-240EA147F47A}" srcOrd="0" destOrd="0" presId="urn:microsoft.com/office/officeart/2005/8/layout/venn1"/>
    <dgm:cxn modelId="{77CF4359-B387-1D48-90AE-0AFD4423FF79}" type="presParOf" srcId="{0A8FD4C2-582F-374F-81BE-5D7421111DED}" destId="{8BF59C00-F05A-794E-A593-0FFCEC942D31}" srcOrd="0" destOrd="0" presId="urn:microsoft.com/office/officeart/2005/8/layout/venn1"/>
    <dgm:cxn modelId="{FD0DE1ED-8451-7742-A3BB-C0BE6BBC8747}" type="presParOf" srcId="{0A8FD4C2-582F-374F-81BE-5D7421111DED}" destId="{C56716E6-DDBF-B74C-9C58-09B4EA15DFA7}" srcOrd="1" destOrd="0" presId="urn:microsoft.com/office/officeart/2005/8/layout/venn1"/>
    <dgm:cxn modelId="{522C441A-88AD-CC4B-A8B4-524E2BF835CA}" type="presParOf" srcId="{0A8FD4C2-582F-374F-81BE-5D7421111DED}" destId="{32FD1569-D267-EB46-939A-240EA147F47A}" srcOrd="2" destOrd="0" presId="urn:microsoft.com/office/officeart/2005/8/layout/venn1"/>
    <dgm:cxn modelId="{E2318FBB-1780-0746-97C3-91516569F9FB}" type="presParOf" srcId="{0A8FD4C2-582F-374F-81BE-5D7421111DED}" destId="{18CE9FE9-DC11-3F4E-9669-3C9711BAB6F5}" srcOrd="3" destOrd="0" presId="urn:microsoft.com/office/officeart/2005/8/layout/venn1"/>
    <dgm:cxn modelId="{8F411622-EC8C-E046-B0CE-83B6BDE6EFBF}" type="presParOf" srcId="{0A8FD4C2-582F-374F-81BE-5D7421111DED}" destId="{D33B5FC0-42BC-234A-964C-CE7CD3EB6523}" srcOrd="4" destOrd="0" presId="urn:microsoft.com/office/officeart/2005/8/layout/venn1"/>
    <dgm:cxn modelId="{1C1A4A46-AD94-3C44-BA64-D3C047B6082E}" type="presParOf" srcId="{0A8FD4C2-582F-374F-81BE-5D7421111DED}" destId="{DC83D62C-3250-B84D-836B-FDE27362D4B5}" srcOrd="5" destOrd="0" presId="urn:microsoft.com/office/officeart/2005/8/layout/venn1"/>
    <dgm:cxn modelId="{462D4A25-1790-A641-BBBB-90DCF022729B}" type="presParOf" srcId="{0A8FD4C2-582F-374F-81BE-5D7421111DED}" destId="{6F6B56D7-0A9F-A746-A12B-67F8FC9B86E2}" srcOrd="6" destOrd="0" presId="urn:microsoft.com/office/officeart/2005/8/layout/venn1"/>
    <dgm:cxn modelId="{157CBAA3-E0AE-E145-BC7C-BB390C10E6B3}" type="presParOf" srcId="{0A8FD4C2-582F-374F-81BE-5D7421111DED}" destId="{775A5683-B26D-B448-931A-09C66310CFCA}" srcOrd="7"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BF59C00-F05A-794E-A593-0FFCEC942D31}">
      <dsp:nvSpPr>
        <dsp:cNvPr id="0" name=""/>
        <dsp:cNvSpPr/>
      </dsp:nvSpPr>
      <dsp:spPr>
        <a:xfrm>
          <a:off x="2352864" y="45575"/>
          <a:ext cx="2369951" cy="2369951"/>
        </a:xfrm>
        <a:prstGeom prst="ellipse">
          <a:avLst/>
        </a:prstGeom>
        <a:solidFill>
          <a:schemeClr val="accent5">
            <a:shade val="80000"/>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t" anchorCtr="1">
          <a:noAutofit/>
        </a:bodyPr>
        <a:lstStyle/>
        <a:p>
          <a:pPr lvl="0" algn="ctr" defTabSz="666750">
            <a:lnSpc>
              <a:spcPct val="90000"/>
            </a:lnSpc>
            <a:spcBef>
              <a:spcPct val="0"/>
            </a:spcBef>
            <a:spcAft>
              <a:spcPct val="35000"/>
            </a:spcAft>
          </a:pPr>
          <a:r>
            <a:rPr lang="en-US" sz="1500" b="0" i="0" kern="1200" dirty="0"/>
            <a:t>Family</a:t>
          </a:r>
          <a:r>
            <a:rPr lang="en-US" sz="1500" b="0" i="0" kern="1200" dirty="0" smtClean="0"/>
            <a:t> </a:t>
          </a:r>
        </a:p>
        <a:p>
          <a:pPr lvl="0" algn="ctr" defTabSz="666750">
            <a:lnSpc>
              <a:spcPct val="90000"/>
            </a:lnSpc>
            <a:spcBef>
              <a:spcPct val="0"/>
            </a:spcBef>
            <a:spcAft>
              <a:spcPct val="35000"/>
            </a:spcAft>
          </a:pPr>
          <a:r>
            <a:rPr lang="en-US" sz="1500" b="0" i="0" kern="1200" dirty="0" smtClean="0"/>
            <a:t>engagement strategies</a:t>
          </a:r>
        </a:p>
      </dsp:txBody>
      <dsp:txXfrm>
        <a:off x="2626320" y="364607"/>
        <a:ext cx="1823039" cy="752003"/>
      </dsp:txXfrm>
    </dsp:sp>
    <dsp:sp modelId="{32FD1569-D267-EB46-939A-240EA147F47A}">
      <dsp:nvSpPr>
        <dsp:cNvPr id="0" name=""/>
        <dsp:cNvSpPr/>
      </dsp:nvSpPr>
      <dsp:spPr>
        <a:xfrm>
          <a:off x="3401112" y="1093823"/>
          <a:ext cx="2369951" cy="2369951"/>
        </a:xfrm>
        <a:prstGeom prst="ellipse">
          <a:avLst/>
        </a:prstGeom>
        <a:solidFill>
          <a:schemeClr val="accent5">
            <a:shade val="80000"/>
            <a:alpha val="50000"/>
            <a:hueOff val="20"/>
            <a:satOff val="6568"/>
            <a:lumOff val="2815"/>
            <a:alphaOff val="-1000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1">
          <a:noAutofit/>
        </a:bodyPr>
        <a:lstStyle/>
        <a:p>
          <a:pPr lvl="0" algn="ctr" defTabSz="666750">
            <a:lnSpc>
              <a:spcPct val="90000"/>
            </a:lnSpc>
            <a:spcBef>
              <a:spcPct val="0"/>
            </a:spcBef>
            <a:spcAft>
              <a:spcPct val="35000"/>
            </a:spcAft>
          </a:pPr>
          <a:r>
            <a:rPr lang="en-US" sz="1500" kern="1200" dirty="0"/>
            <a:t>Social</a:t>
          </a:r>
          <a:r>
            <a:rPr lang="en-US" sz="1500" kern="1200" dirty="0" smtClean="0"/>
            <a:t> services</a:t>
          </a:r>
          <a:endParaRPr lang="en-US" sz="1500" kern="1200" dirty="0"/>
        </a:p>
      </dsp:txBody>
      <dsp:txXfrm>
        <a:off x="4677239" y="1367279"/>
        <a:ext cx="911519" cy="1823039"/>
      </dsp:txXfrm>
    </dsp:sp>
    <dsp:sp modelId="{D33B5FC0-42BC-234A-964C-CE7CD3EB6523}">
      <dsp:nvSpPr>
        <dsp:cNvPr id="0" name=""/>
        <dsp:cNvSpPr/>
      </dsp:nvSpPr>
      <dsp:spPr>
        <a:xfrm>
          <a:off x="2352864" y="2142071"/>
          <a:ext cx="2369951" cy="2369951"/>
        </a:xfrm>
        <a:prstGeom prst="ellipse">
          <a:avLst/>
        </a:prstGeom>
        <a:solidFill>
          <a:schemeClr val="accent5">
            <a:shade val="80000"/>
            <a:alpha val="50000"/>
            <a:hueOff val="41"/>
            <a:satOff val="13136"/>
            <a:lumOff val="5629"/>
            <a:alphaOff val="-2000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t" anchorCtr="1">
          <a:noAutofit/>
        </a:bodyPr>
        <a:lstStyle/>
        <a:p>
          <a:pPr lvl="0" algn="ctr" defTabSz="666750">
            <a:lnSpc>
              <a:spcPct val="90000"/>
            </a:lnSpc>
            <a:spcBef>
              <a:spcPct val="0"/>
            </a:spcBef>
            <a:spcAft>
              <a:spcPct val="35000"/>
            </a:spcAft>
          </a:pPr>
          <a:r>
            <a:rPr lang="en-US" sz="1500" kern="1200" dirty="0" smtClean="0"/>
            <a:t>Extended</a:t>
          </a:r>
        </a:p>
        <a:p>
          <a:pPr lvl="0" algn="ctr" defTabSz="666750">
            <a:lnSpc>
              <a:spcPct val="90000"/>
            </a:lnSpc>
            <a:spcBef>
              <a:spcPct val="0"/>
            </a:spcBef>
            <a:spcAft>
              <a:spcPct val="35000"/>
            </a:spcAft>
          </a:pPr>
          <a:r>
            <a:rPr lang="en-US" sz="1500" kern="1200" dirty="0" smtClean="0"/>
            <a:t> </a:t>
          </a:r>
          <a:r>
            <a:rPr lang="en-US" sz="1500" kern="1200" dirty="0"/>
            <a:t>day </a:t>
          </a:r>
          <a:r>
            <a:rPr lang="en-US" sz="1500" kern="1200" dirty="0" smtClean="0"/>
            <a:t>learning</a:t>
          </a:r>
          <a:endParaRPr lang="en-US" sz="1500" kern="1200" dirty="0"/>
        </a:p>
      </dsp:txBody>
      <dsp:txXfrm>
        <a:off x="2626320" y="3440987"/>
        <a:ext cx="1823039" cy="752003"/>
      </dsp:txXfrm>
    </dsp:sp>
    <dsp:sp modelId="{6F6B56D7-0A9F-A746-A12B-67F8FC9B86E2}">
      <dsp:nvSpPr>
        <dsp:cNvPr id="0" name=""/>
        <dsp:cNvSpPr/>
      </dsp:nvSpPr>
      <dsp:spPr>
        <a:xfrm>
          <a:off x="1304616" y="1093823"/>
          <a:ext cx="2369951" cy="2369951"/>
        </a:xfrm>
        <a:prstGeom prst="ellipse">
          <a:avLst/>
        </a:prstGeom>
        <a:solidFill>
          <a:schemeClr val="accent5">
            <a:shade val="80000"/>
            <a:alpha val="50000"/>
            <a:hueOff val="61"/>
            <a:satOff val="19704"/>
            <a:lumOff val="8444"/>
            <a:alphaOff val="-3000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r>
            <a:rPr lang="en-US" sz="1500" kern="1200" dirty="0"/>
            <a:t>Strong local </a:t>
          </a:r>
          <a:r>
            <a:rPr lang="en-US" sz="1500" kern="1200" dirty="0" smtClean="0"/>
            <a:t>leadership</a:t>
          </a:r>
          <a:endParaRPr lang="en-US" sz="1500" kern="1200" dirty="0"/>
        </a:p>
      </dsp:txBody>
      <dsp:txXfrm>
        <a:off x="1486920" y="1367279"/>
        <a:ext cx="911519" cy="1823039"/>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 Id="rId6" Type="http://schemas.microsoft.com/office/2006/relationships/legacyDiagramText" Target="legacyDiagramText6.bin"/><Relationship Id="rId5" Type="http://schemas.microsoft.com/office/2006/relationships/legacyDiagramText" Target="legacyDiagramText5.bin"/><Relationship Id="rId4" Type="http://schemas.microsoft.com/office/2006/relationships/legacyDiagramText" Target="legacyDiagramText4.bin"/></Relationships>
</file>

<file path=ppt/drawings/_rels/vmlDrawing4.vml.rels><?xml version="1.0" encoding="UTF-8" standalone="yes"?>
<Relationships xmlns="http://schemas.openxmlformats.org/package/2006/relationships"><Relationship Id="rId3" Type="http://schemas.microsoft.com/office/2006/relationships/legacyDiagramText" Target="legacyDiagramText9.bin"/><Relationship Id="rId2" Type="http://schemas.microsoft.com/office/2006/relationships/legacyDiagramText" Target="legacyDiagramText8.bin"/><Relationship Id="rId1" Type="http://schemas.microsoft.com/office/2006/relationships/legacyDiagramText" Target="legacyDiagramText7.bin"/><Relationship Id="rId4" Type="http://schemas.microsoft.com/office/2006/relationships/legacyDiagramText" Target="legacyDiagramText10.bin"/></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3" Type="http://schemas.microsoft.com/office/2006/relationships/legacyDiagramText" Target="legacyDiagramText13.bin"/><Relationship Id="rId2" Type="http://schemas.microsoft.com/office/2006/relationships/legacyDiagramText" Target="legacyDiagramText12.bin"/><Relationship Id="rId1" Type="http://schemas.microsoft.com/office/2006/relationships/legacyDiagramText" Target="legacyDiagramText11.bin"/></Relationships>
</file>

<file path=ppt/drawings/_rels/vmlDrawing7.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2867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14340" name="Rectangle 4"/>
          <p:cNvSpPr>
            <a:spLocks noRo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701675" y="4414838"/>
            <a:ext cx="5607050" cy="4184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67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2867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D45B4FAB-0050-4959-A458-BAA06406FC6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2" charset="0"/>
        <a:ea typeface="ＭＳ Ｐゴシック" pitchFamily="-97" charset="-128"/>
        <a:cs typeface="+mn-cs"/>
      </a:defRPr>
    </a:lvl1pPr>
    <a:lvl2pPr marL="4572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Ro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Rot="1" noChangeArrowheads="1" noTextEdit="1"/>
          </p:cNvSpPr>
          <p:nvPr>
            <p:ph type="sldImg"/>
          </p:nvPr>
        </p:nvSpPr>
        <p:spPr>
          <a:ln/>
        </p:spPr>
      </p:sp>
      <p:sp>
        <p:nvSpPr>
          <p:cNvPr id="304131" name="Rectangle 3"/>
          <p:cNvSpPr>
            <a:spLocks noGrp="1" noChangeArrowheads="1"/>
          </p:cNvSpPr>
          <p:nvPr>
            <p:ph type="body" idx="1"/>
          </p:nvPr>
        </p:nvSpPr>
        <p:spPr>
          <a:noFill/>
          <a:ln/>
        </p:spPr>
        <p:txBody>
          <a:bodyPr/>
          <a:lstStyle/>
          <a:p>
            <a:r>
              <a:rPr lang="en-US" smtClean="0">
                <a:latin typeface="Arial" charset="0"/>
              </a:rPr>
              <a:t>Show UW Impact Model (Theory of Change, Levers of change ($, advocacy, initiatives/coordination), national BHAG goals we undergird, FS call to action, FS model, FS porfolio/initiatives/advocacy, FS results to date and projected from reporting data, Health call to action, Health model, Health portfolio/initiatives/advocacy, Health measurement framework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Slide Image Placeholder 1"/>
          <p:cNvSpPr>
            <a:spLocks noGrp="1" noRot="1" noChangeAspect="1" noTextEdit="1"/>
          </p:cNvSpPr>
          <p:nvPr>
            <p:ph type="sldImg"/>
          </p:nvPr>
        </p:nvSpPr>
        <p:spPr>
          <a:ln/>
        </p:spPr>
      </p:sp>
      <p:sp>
        <p:nvSpPr>
          <p:cNvPr id="198659" name="Notes Placeholder 2"/>
          <p:cNvSpPr>
            <a:spLocks noGrp="1"/>
          </p:cNvSpPr>
          <p:nvPr>
            <p:ph type="body" idx="1"/>
          </p:nvPr>
        </p:nvSpPr>
        <p:spPr>
          <a:noFill/>
          <a:ln/>
        </p:spPr>
        <p:txBody>
          <a:bodyPr lIns="89725" tIns="44863" rIns="89725" bIns="44863"/>
          <a:lstStyle/>
          <a:p>
            <a:r>
              <a:rPr lang="en-US" smtClean="0">
                <a:latin typeface="Arial" charset="0"/>
              </a:rPr>
              <a:t>Show UW Impact Model (Theory of Change, Levers of change ($, advocacy, initiatives/coordination), national BHAG goals we undergird, FS call to action, FS model, FS porfolio/initiatives/advocacy, FS results to date and projected from reporting data, Health call to action, Health model, Health portfolio/initiatives/advocacy, Health measurement framework </a:t>
            </a:r>
          </a:p>
        </p:txBody>
      </p:sp>
      <p:sp>
        <p:nvSpPr>
          <p:cNvPr id="198660" name="Slide Number Placeholder 3"/>
          <p:cNvSpPr txBox="1">
            <a:spLocks noGrp="1"/>
          </p:cNvSpPr>
          <p:nvPr/>
        </p:nvSpPr>
        <p:spPr bwMode="auto">
          <a:xfrm>
            <a:off x="3971925" y="8829675"/>
            <a:ext cx="3036888" cy="465138"/>
          </a:xfrm>
          <a:prstGeom prst="rect">
            <a:avLst/>
          </a:prstGeom>
          <a:noFill/>
          <a:ln w="9525">
            <a:noFill/>
            <a:miter lim="800000"/>
            <a:headEnd/>
            <a:tailEnd/>
          </a:ln>
        </p:spPr>
        <p:txBody>
          <a:bodyPr lIns="89725" tIns="44863" rIns="89725" bIns="44863" anchor="b"/>
          <a:lstStyle/>
          <a:p>
            <a:pPr algn="r" defTabSz="879475"/>
            <a:fld id="{5775A5A8-CCCD-4868-82F9-B9836447AA2B}" type="slidenum">
              <a:rPr lang="en-US" sz="1200">
                <a:latin typeface="Arial" charset="0"/>
              </a:rPr>
              <a:pPr algn="r" defTabSz="879475"/>
              <a:t>16</a:t>
            </a:fld>
            <a:endParaRPr lang="en-US" sz="120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Rot="1" noChangeArrowheads="1" noTextEdit="1"/>
          </p:cNvSpPr>
          <p:nvPr>
            <p:ph type="sldImg"/>
          </p:nvPr>
        </p:nvSpPr>
        <p:spPr>
          <a:ln/>
        </p:spPr>
      </p:sp>
      <p:sp>
        <p:nvSpPr>
          <p:cNvPr id="284675" name="Rectangle 3"/>
          <p:cNvSpPr>
            <a:spLocks noGrp="1" noChangeArrowheads="1"/>
          </p:cNvSpPr>
          <p:nvPr>
            <p:ph type="body" idx="1"/>
          </p:nvPr>
        </p:nvSpPr>
        <p:spPr>
          <a:noFill/>
          <a:ln/>
        </p:spPr>
        <p:txBody>
          <a:bodyPr/>
          <a:lstStyle/>
          <a:p>
            <a:r>
              <a:rPr lang="en-US" smtClean="0">
                <a:latin typeface="Arial" charset="0"/>
              </a:rPr>
              <a:t>Show Traditional UW Model (outline funding technique, illustrate w/ education legacy funding pie chart, summarize challenges with that model, ie, little impact (powdered sugar approach), no way to measure results, difficulty to communicate value to donors and community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Rot="1" noChangeArrowheads="1" noTextEdit="1"/>
          </p:cNvSpPr>
          <p:nvPr>
            <p:ph type="sldImg"/>
          </p:nvPr>
        </p:nvSpPr>
        <p:spPr>
          <a:ln/>
        </p:spPr>
      </p:sp>
      <p:sp>
        <p:nvSpPr>
          <p:cNvPr id="287747" name="Rectangle 3"/>
          <p:cNvSpPr>
            <a:spLocks noGrp="1" noChangeArrowheads="1"/>
          </p:cNvSpPr>
          <p:nvPr>
            <p:ph type="body" idx="1"/>
          </p:nvPr>
        </p:nvSpPr>
        <p:spPr>
          <a:noFill/>
          <a:ln/>
        </p:spPr>
        <p:txBody>
          <a:bodyPr/>
          <a:lstStyle/>
          <a:p>
            <a:r>
              <a:rPr lang="en-US" smtClean="0">
                <a:latin typeface="Arial" charset="0"/>
              </a:rPr>
              <a:t>Show Traditional UW Model (outline funding technique, illustrate w/ education legacy funding pie chart, summarize challenges with that model, ie, little impact (powdered sugar approach), no way to measure results, difficulty to communicate value to donors and community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Rot="1" noChangeArrowheads="1" noTextEdit="1"/>
          </p:cNvSpPr>
          <p:nvPr>
            <p:ph type="sldImg"/>
          </p:nvPr>
        </p:nvSpPr>
        <p:spPr>
          <a:ln/>
        </p:spPr>
      </p:sp>
      <p:sp>
        <p:nvSpPr>
          <p:cNvPr id="289795" name="Rectangle 3"/>
          <p:cNvSpPr>
            <a:spLocks noGrp="1" noChangeArrowheads="1"/>
          </p:cNvSpPr>
          <p:nvPr>
            <p:ph type="body" idx="1"/>
          </p:nvPr>
        </p:nvSpPr>
        <p:spPr>
          <a:noFill/>
          <a:ln/>
        </p:spPr>
        <p:txBody>
          <a:bodyPr/>
          <a:lstStyle/>
          <a:p>
            <a:r>
              <a:rPr lang="en-US" smtClean="0">
                <a:latin typeface="Arial" charset="0"/>
              </a:rPr>
              <a:t>Show UW Impact Model (Theory of Change, Levers of change ($, advocacy, initiatives/coordination), national BHAG goals we undergird, FS call to action, FS model, FS porfolio/initiatives/advocacy, FS results to date and projected from reporting data, Health call to action, Health model, Health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Rot="1" noChangeArrowheads="1" noTextEdit="1"/>
          </p:cNvSpPr>
          <p:nvPr>
            <p:ph type="sldImg"/>
          </p:nvPr>
        </p:nvSpPr>
        <p:spPr>
          <a:ln/>
        </p:spPr>
      </p:sp>
      <p:sp>
        <p:nvSpPr>
          <p:cNvPr id="293891" name="Rectangle 3"/>
          <p:cNvSpPr>
            <a:spLocks noGrp="1" noChangeArrowheads="1"/>
          </p:cNvSpPr>
          <p:nvPr>
            <p:ph type="body" idx="1"/>
          </p:nvPr>
        </p:nvSpPr>
        <p:spPr>
          <a:noFill/>
          <a:ln/>
        </p:spPr>
        <p:txBody>
          <a:bodyPr/>
          <a:lstStyle/>
          <a:p>
            <a:r>
              <a:rPr lang="en-US" smtClean="0">
                <a:latin typeface="Arial" charset="0"/>
              </a:rPr>
              <a:t>Income, Education, and health are part of a continuum that can carry a person through the whole life cycle.  At its base, food, shelter, freedom from violence (basic needs) and good health.  Throughout the school years, good health and financially stable homes breed better academic outcomes.  With a good education, one is better poised for career growth and long term financial stability.  Better education and financially stable households are also shown to be healthier / longer life expectancy.  </a:t>
            </a:r>
          </a:p>
          <a:p>
            <a:endParaRPr lang="en-US" smtClean="0">
              <a:latin typeface="Arial" charset="0"/>
            </a:endParaRPr>
          </a:p>
          <a:p>
            <a:r>
              <a:rPr lang="en-US" smtClean="0">
                <a:latin typeface="Arial" charset="0"/>
              </a:rPr>
              <a:t>All integrated, all rely on each other to succeed.</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Rot="1" noChangeArrowheads="1" noTextEdit="1"/>
          </p:cNvSpPr>
          <p:nvPr>
            <p:ph type="sldImg"/>
          </p:nvPr>
        </p:nvSpPr>
        <p:spPr>
          <a:ln/>
        </p:spPr>
      </p:sp>
      <p:sp>
        <p:nvSpPr>
          <p:cNvPr id="294915" name="Rectangle 3"/>
          <p:cNvSpPr>
            <a:spLocks noGrp="1" noChangeArrowheads="1"/>
          </p:cNvSpPr>
          <p:nvPr>
            <p:ph type="body" idx="1"/>
          </p:nvPr>
        </p:nvSpPr>
        <p:spPr>
          <a:noFill/>
          <a:ln/>
        </p:spPr>
        <p:txBody>
          <a:bodyPr/>
          <a:lstStyle/>
          <a:p>
            <a:r>
              <a:rPr lang="en-US" smtClean="0">
                <a:latin typeface="Arial" charset="0"/>
              </a:rPr>
              <a:t>Show UW Impact Model (Theory of Change, Levers of change ($, advocacy, initiatives/coordination), national BHAG goals we undergird, FS call to action, FS model, FS porfolio/initiatives/advocacy, FS results to date and projected from reporting data, Health call to action, Health model, Health </a:t>
            </a:r>
          </a:p>
          <a:p>
            <a:endParaRPr 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Rot="1" noChangeArrowheads="1" noTextEdit="1"/>
          </p:cNvSpPr>
          <p:nvPr>
            <p:ph type="sldImg"/>
          </p:nvPr>
        </p:nvSpPr>
        <p:spPr>
          <a:ln/>
        </p:spPr>
      </p:sp>
      <p:sp>
        <p:nvSpPr>
          <p:cNvPr id="295939" name="Rectangle 3"/>
          <p:cNvSpPr>
            <a:spLocks noGrp="1" noChangeArrowheads="1"/>
          </p:cNvSpPr>
          <p:nvPr>
            <p:ph type="body" idx="1"/>
          </p:nvPr>
        </p:nvSpPr>
        <p:spPr>
          <a:noFill/>
          <a:ln/>
        </p:spPr>
        <p:txBody>
          <a:bodyPr/>
          <a:lstStyle/>
          <a:p>
            <a:r>
              <a:rPr lang="en-US" smtClean="0">
                <a:latin typeface="Arial" charset="0"/>
              </a:rPr>
              <a:t>Show UW Impact Model (Theory of Change, Levers of change ($, advocacy, initiatives/coordination), national BHAG goals we undergird, FS call to action, FS model, FS porfolio/initiatives/advocacy, FS results to date and projected from reporting data, Health call to action, Health model, Health </a:t>
            </a:r>
          </a:p>
          <a:p>
            <a:endParaRPr lang="en-US"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Slide Image Placeholder 1"/>
          <p:cNvSpPr>
            <a:spLocks noGrp="1" noRot="1" noChangeAspect="1" noTextEdit="1"/>
          </p:cNvSpPr>
          <p:nvPr>
            <p:ph type="sldImg"/>
          </p:nvPr>
        </p:nvSpPr>
        <p:spPr>
          <a:ln/>
        </p:spPr>
      </p:sp>
      <p:sp>
        <p:nvSpPr>
          <p:cNvPr id="151555" name="Notes Placeholder 2"/>
          <p:cNvSpPr>
            <a:spLocks noGrp="1"/>
          </p:cNvSpPr>
          <p:nvPr>
            <p:ph type="body" idx="1"/>
          </p:nvPr>
        </p:nvSpPr>
        <p:spPr>
          <a:noFill/>
          <a:ln/>
        </p:spPr>
        <p:txBody>
          <a:bodyPr lIns="89725" tIns="44863" rIns="89725" bIns="44863"/>
          <a:lstStyle/>
          <a:p>
            <a:r>
              <a:rPr lang="en-US" smtClean="0">
                <a:latin typeface="Arial" charset="0"/>
              </a:rPr>
              <a:t>Show UW Impact Model (Theory of Change, Levers of change ($, advocacy, initiatives/coordination), national BHAG goals we undergird, FS call to action, FS model, FS porfolio/initiatives/advocacy, FS results to date and projected from reporting data, Health call to action, Health model, Health </a:t>
            </a:r>
          </a:p>
          <a:p>
            <a:endParaRPr lang="en-US" smtClean="0">
              <a:latin typeface="Arial" charset="0"/>
            </a:endParaRPr>
          </a:p>
        </p:txBody>
      </p:sp>
      <p:sp>
        <p:nvSpPr>
          <p:cNvPr id="151556" name="Slide Number Placeholder 3"/>
          <p:cNvSpPr txBox="1">
            <a:spLocks noGrp="1"/>
          </p:cNvSpPr>
          <p:nvPr/>
        </p:nvSpPr>
        <p:spPr bwMode="auto">
          <a:xfrm>
            <a:off x="3971925" y="8829675"/>
            <a:ext cx="3036888" cy="465138"/>
          </a:xfrm>
          <a:prstGeom prst="rect">
            <a:avLst/>
          </a:prstGeom>
          <a:noFill/>
          <a:ln w="9525">
            <a:noFill/>
            <a:miter lim="800000"/>
            <a:headEnd/>
            <a:tailEnd/>
          </a:ln>
        </p:spPr>
        <p:txBody>
          <a:bodyPr lIns="89725" tIns="44863" rIns="89725" bIns="44863" anchor="b"/>
          <a:lstStyle/>
          <a:p>
            <a:pPr algn="r" defTabSz="879475"/>
            <a:fld id="{6143CE4A-0B05-43AE-A31E-7C1A3B67D081}" type="slidenum">
              <a:rPr lang="en-US" sz="1200">
                <a:latin typeface="Arial" charset="0"/>
              </a:rPr>
              <a:pPr algn="r" defTabSz="879475"/>
              <a:t>12</a:t>
            </a:fld>
            <a:endParaRPr lang="en-US" sz="120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Rot="1" noChangeArrowheads="1" noTextEdit="1"/>
          </p:cNvSpPr>
          <p:nvPr>
            <p:ph type="sldImg"/>
          </p:nvPr>
        </p:nvSpPr>
        <p:spPr>
          <a:ln/>
        </p:spPr>
      </p:sp>
      <p:sp>
        <p:nvSpPr>
          <p:cNvPr id="303107" name="Rectangle 3"/>
          <p:cNvSpPr>
            <a:spLocks noGrp="1" noChangeArrowheads="1"/>
          </p:cNvSpPr>
          <p:nvPr>
            <p:ph type="body" idx="1"/>
          </p:nvPr>
        </p:nvSpPr>
        <p:spPr>
          <a:noFill/>
          <a:ln/>
        </p:spPr>
        <p:txBody>
          <a:bodyPr/>
          <a:lstStyle/>
          <a:p>
            <a:r>
              <a:rPr lang="en-US" smtClean="0">
                <a:latin typeface="Arial" charset="0"/>
              </a:rPr>
              <a:t>#2 national job retention rates hover at only 80% and for comparable populations the rates are much, much lower (citation: </a:t>
            </a:r>
            <a:r>
              <a:rPr lang="en-US" b="1" i="1" smtClean="0">
                <a:latin typeface="Arial" charset="0"/>
              </a:rPr>
              <a:t>Focus </a:t>
            </a:r>
            <a:r>
              <a:rPr lang="en-US" i="1" smtClean="0">
                <a:latin typeface="Arial" charset="0"/>
              </a:rPr>
              <a:t>Vol. 24, No. 2, Spring-Summer 2006, </a:t>
            </a:r>
            <a:r>
              <a:rPr lang="en-US" b="1" smtClean="0">
                <a:latin typeface="Arial" charset="0"/>
              </a:rPr>
              <a:t>Can we improve job retention and advancement among low-income working parents? </a:t>
            </a:r>
            <a:r>
              <a:rPr lang="en-US" smtClean="0">
                <a:latin typeface="Arial" charset="0"/>
              </a:rPr>
              <a:t>Harry J. Holzer and Karin Martinson)</a:t>
            </a:r>
          </a:p>
          <a:p>
            <a:endParaRPr lang="en-US" smtClean="0">
              <a:latin typeface="Arial" charset="0"/>
            </a:endParaRPr>
          </a:p>
          <a:p>
            <a:r>
              <a:rPr lang="en-US" smtClean="0">
                <a:latin typeface="Arial" charset="0"/>
              </a:rPr>
              <a:t>#3: Earning 17,000 annually, saved 700+ dollars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fld id="{6DB16366-AFC6-45CF-9A5C-104A4EC76330}" type="datetime1">
              <a:rPr lang="en-US"/>
              <a:pPr/>
              <a:t>8/9/2010</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a:t>DRAFT: DO NOT DISTRIBUTE</a:t>
            </a:r>
          </a:p>
        </p:txBody>
      </p:sp>
      <p:sp>
        <p:nvSpPr>
          <p:cNvPr id="6" name="Rectangle 6"/>
          <p:cNvSpPr>
            <a:spLocks noGrp="1" noChangeArrowheads="1"/>
          </p:cNvSpPr>
          <p:nvPr>
            <p:ph type="sldNum" sz="quarter" idx="12"/>
          </p:nvPr>
        </p:nvSpPr>
        <p:spPr>
          <a:ln/>
        </p:spPr>
        <p:txBody>
          <a:bodyPr/>
          <a:lstStyle>
            <a:lvl1pPr>
              <a:defRPr/>
            </a:lvl1pPr>
          </a:lstStyle>
          <a:p>
            <a:fld id="{3D2A8FBC-171E-4AA6-BF2A-05622D4F3182}" type="slidenum">
              <a:rPr lang="en-US"/>
              <a:pPr/>
              <a:t>‹#›</a:t>
            </a:fld>
            <a:endParaRPr lang="en-US"/>
          </a:p>
        </p:txBody>
      </p:sp>
    </p:spTree>
  </p:cSld>
  <p:clrMapOvr>
    <a:masterClrMapping/>
  </p:clrMapOvr>
  <p:transition>
    <p:cover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CF9286EC-C978-4DD3-ABAF-A74733C01C49}" type="datetime1">
              <a:rPr lang="en-US"/>
              <a:pPr/>
              <a:t>8/9/2010</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a:t>DRAFT: DO NOT DISTRIBUTE</a:t>
            </a:r>
          </a:p>
        </p:txBody>
      </p:sp>
      <p:sp>
        <p:nvSpPr>
          <p:cNvPr id="6" name="Rectangle 6"/>
          <p:cNvSpPr>
            <a:spLocks noGrp="1" noChangeArrowheads="1"/>
          </p:cNvSpPr>
          <p:nvPr>
            <p:ph type="sldNum" sz="quarter" idx="12"/>
          </p:nvPr>
        </p:nvSpPr>
        <p:spPr>
          <a:ln/>
        </p:spPr>
        <p:txBody>
          <a:bodyPr/>
          <a:lstStyle>
            <a:lvl1pPr>
              <a:defRPr/>
            </a:lvl1pPr>
          </a:lstStyle>
          <a:p>
            <a:fld id="{DD491C2E-4147-4671-AFDC-85B350170789}" type="slidenum">
              <a:rPr lang="en-US"/>
              <a:pPr/>
              <a:t>‹#›</a:t>
            </a:fld>
            <a:endParaRPr lang="en-US"/>
          </a:p>
        </p:txBody>
      </p:sp>
    </p:spTree>
  </p:cSld>
  <p:clrMapOvr>
    <a:masterClrMapping/>
  </p:clrMapOvr>
  <p:transition>
    <p:cover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F62A85F1-2C73-48E1-8082-808E0E019F4D}" type="datetime1">
              <a:rPr lang="en-US"/>
              <a:pPr/>
              <a:t>8/9/2010</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a:t>DRAFT: DO NOT DISTRIBUTE</a:t>
            </a:r>
          </a:p>
        </p:txBody>
      </p:sp>
      <p:sp>
        <p:nvSpPr>
          <p:cNvPr id="6" name="Rectangle 6"/>
          <p:cNvSpPr>
            <a:spLocks noGrp="1" noChangeArrowheads="1"/>
          </p:cNvSpPr>
          <p:nvPr>
            <p:ph type="sldNum" sz="quarter" idx="12"/>
          </p:nvPr>
        </p:nvSpPr>
        <p:spPr>
          <a:ln/>
        </p:spPr>
        <p:txBody>
          <a:bodyPr/>
          <a:lstStyle>
            <a:lvl1pPr>
              <a:defRPr/>
            </a:lvl1pPr>
          </a:lstStyle>
          <a:p>
            <a:fld id="{21DC8C24-412A-423C-B193-AF45F0F8A249}" type="slidenum">
              <a:rPr lang="en-US"/>
              <a:pPr/>
              <a:t>‹#›</a:t>
            </a:fld>
            <a:endParaRPr lang="en-US"/>
          </a:p>
        </p:txBody>
      </p:sp>
    </p:spTree>
  </p:cSld>
  <p:clrMapOvr>
    <a:masterClrMapping/>
  </p:clrMapOvr>
  <p:transition>
    <p:cover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fld id="{094E02DB-56CF-44EB-AA24-6892E1C1DC1F}" type="datetime1">
              <a:rPr lang="en-US"/>
              <a:pPr/>
              <a:t>8/9/2010</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a:t>DRAFT: DO NOT DISTRIBUTE</a:t>
            </a:r>
          </a:p>
        </p:txBody>
      </p:sp>
      <p:sp>
        <p:nvSpPr>
          <p:cNvPr id="6" name="Rectangle 6"/>
          <p:cNvSpPr>
            <a:spLocks noGrp="1" noChangeArrowheads="1"/>
          </p:cNvSpPr>
          <p:nvPr>
            <p:ph type="sldNum" sz="quarter" idx="12"/>
          </p:nvPr>
        </p:nvSpPr>
        <p:spPr>
          <a:ln/>
        </p:spPr>
        <p:txBody>
          <a:bodyPr/>
          <a:lstStyle>
            <a:lvl1pPr>
              <a:defRPr/>
            </a:lvl1pPr>
          </a:lstStyle>
          <a:p>
            <a:fld id="{53D4AA42-844E-44C3-BF9B-2974BC49EBE3}" type="slidenum">
              <a:rPr lang="en-US"/>
              <a:pPr/>
              <a:t>‹#›</a:t>
            </a:fld>
            <a:endParaRPr lang="en-US"/>
          </a:p>
        </p:txBody>
      </p:sp>
    </p:spTree>
  </p:cSld>
  <p:clrMapOvr>
    <a:masterClrMapping/>
  </p:clrMapOvr>
  <p:transition>
    <p:cover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81750"/>
            <a:ext cx="2133600" cy="476250"/>
          </a:xfrm>
        </p:spPr>
        <p:txBody>
          <a:bodyPr/>
          <a:lstStyle>
            <a:lvl1pPr>
              <a:defRPr/>
            </a:lvl1pPr>
          </a:lstStyle>
          <a:p>
            <a:fld id="{3E00B8E5-AF1E-45A4-8F1D-35137672849B}" type="datetime1">
              <a:rPr lang="en-US"/>
              <a:pPr/>
              <a:t>8/9/2010</a:t>
            </a:fld>
            <a:endParaRPr lang="en-US"/>
          </a:p>
        </p:txBody>
      </p:sp>
      <p:sp>
        <p:nvSpPr>
          <p:cNvPr id="6" name="Footer Placeholder 5"/>
          <p:cNvSpPr>
            <a:spLocks noGrp="1"/>
          </p:cNvSpPr>
          <p:nvPr>
            <p:ph type="ftr" sz="quarter" idx="11"/>
          </p:nvPr>
        </p:nvSpPr>
        <p:spPr>
          <a:xfrm>
            <a:off x="3124200" y="6381750"/>
            <a:ext cx="2895600" cy="476250"/>
          </a:xfrm>
        </p:spPr>
        <p:txBody>
          <a:bodyPr/>
          <a:lstStyle>
            <a:lvl1pPr>
              <a:defRPr/>
            </a:lvl1pPr>
          </a:lstStyle>
          <a:p>
            <a:r>
              <a:rPr lang="en-US"/>
              <a:t>DRAFT: DO NOT DISTRIBUTE</a:t>
            </a:r>
          </a:p>
        </p:txBody>
      </p:sp>
      <p:sp>
        <p:nvSpPr>
          <p:cNvPr id="7" name="Slide Number Placeholder 6"/>
          <p:cNvSpPr>
            <a:spLocks noGrp="1"/>
          </p:cNvSpPr>
          <p:nvPr>
            <p:ph type="sldNum" sz="quarter" idx="12"/>
          </p:nvPr>
        </p:nvSpPr>
        <p:spPr>
          <a:xfrm>
            <a:off x="7010400" y="5943600"/>
            <a:ext cx="2133600" cy="476250"/>
          </a:xfrm>
        </p:spPr>
        <p:txBody>
          <a:bodyPr/>
          <a:lstStyle>
            <a:lvl1pPr>
              <a:defRPr/>
            </a:lvl1pPr>
          </a:lstStyle>
          <a:p>
            <a:fld id="{1203217C-1A1F-4439-8F95-03EA03CB666B}" type="slidenum">
              <a:rPr lang="en-US"/>
              <a:pPr/>
              <a:t>‹#›</a:t>
            </a:fld>
            <a:endParaRPr lang="en-US"/>
          </a:p>
        </p:txBody>
      </p:sp>
    </p:spTree>
  </p:cSld>
  <p:clrMapOvr>
    <a:masterClrMapping/>
  </p:clrMapOvr>
  <p:transition>
    <p:cover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381750"/>
            <a:ext cx="2133600" cy="476250"/>
          </a:xfrm>
        </p:spPr>
        <p:txBody>
          <a:bodyPr/>
          <a:lstStyle>
            <a:lvl1pPr>
              <a:defRPr/>
            </a:lvl1pPr>
          </a:lstStyle>
          <a:p>
            <a:fld id="{9C2402E2-B021-4F41-8C1E-D1D3FB16ECBD}" type="datetime1">
              <a:rPr lang="en-US"/>
              <a:pPr/>
              <a:t>8/9/2010</a:t>
            </a:fld>
            <a:endParaRPr lang="en-US"/>
          </a:p>
        </p:txBody>
      </p:sp>
      <p:sp>
        <p:nvSpPr>
          <p:cNvPr id="5" name="Footer Placeholder 4"/>
          <p:cNvSpPr>
            <a:spLocks noGrp="1"/>
          </p:cNvSpPr>
          <p:nvPr>
            <p:ph type="ftr" sz="quarter" idx="11"/>
          </p:nvPr>
        </p:nvSpPr>
        <p:spPr>
          <a:xfrm>
            <a:off x="3124200" y="6381750"/>
            <a:ext cx="2895600" cy="476250"/>
          </a:xfrm>
        </p:spPr>
        <p:txBody>
          <a:bodyPr/>
          <a:lstStyle>
            <a:lvl1pPr>
              <a:defRPr/>
            </a:lvl1pPr>
          </a:lstStyle>
          <a:p>
            <a:r>
              <a:rPr lang="en-US"/>
              <a:t>DRAFT: DO NOT DISTRIBUTE</a:t>
            </a:r>
          </a:p>
        </p:txBody>
      </p:sp>
      <p:sp>
        <p:nvSpPr>
          <p:cNvPr id="6" name="Slide Number Placeholder 5"/>
          <p:cNvSpPr>
            <a:spLocks noGrp="1"/>
          </p:cNvSpPr>
          <p:nvPr>
            <p:ph type="sldNum" sz="quarter" idx="12"/>
          </p:nvPr>
        </p:nvSpPr>
        <p:spPr>
          <a:xfrm>
            <a:off x="7010400" y="5943600"/>
            <a:ext cx="2133600" cy="476250"/>
          </a:xfrm>
        </p:spPr>
        <p:txBody>
          <a:bodyPr/>
          <a:lstStyle>
            <a:lvl1pPr>
              <a:defRPr/>
            </a:lvl1pPr>
          </a:lstStyle>
          <a:p>
            <a:fld id="{B721329B-FC23-4629-9023-D7F1DC3A7C27}" type="slidenum">
              <a:rPr lang="en-US"/>
              <a:pPr/>
              <a:t>‹#›</a:t>
            </a:fld>
            <a:endParaRPr lang="en-US"/>
          </a:p>
        </p:txBody>
      </p:sp>
    </p:spTree>
  </p:cSld>
  <p:clrMapOvr>
    <a:masterClrMapping/>
  </p:clrMapOvr>
  <p:transition>
    <p:cover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25963"/>
          </a:xfrm>
        </p:spPr>
        <p:txBody>
          <a:bodyPr/>
          <a:lstStyle/>
          <a:p>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81750"/>
            <a:ext cx="2133600" cy="476250"/>
          </a:xfrm>
        </p:spPr>
        <p:txBody>
          <a:bodyPr/>
          <a:lstStyle>
            <a:lvl1pPr>
              <a:defRPr/>
            </a:lvl1pPr>
          </a:lstStyle>
          <a:p>
            <a:fld id="{ED784907-9E45-4C9D-99EA-9630CE2F2B8E}" type="datetime1">
              <a:rPr lang="en-US"/>
              <a:pPr/>
              <a:t>8/9/2010</a:t>
            </a:fld>
            <a:endParaRPr lang="en-US"/>
          </a:p>
        </p:txBody>
      </p:sp>
      <p:sp>
        <p:nvSpPr>
          <p:cNvPr id="6" name="Footer Placeholder 5"/>
          <p:cNvSpPr>
            <a:spLocks noGrp="1"/>
          </p:cNvSpPr>
          <p:nvPr>
            <p:ph type="ftr" sz="quarter" idx="11"/>
          </p:nvPr>
        </p:nvSpPr>
        <p:spPr>
          <a:xfrm>
            <a:off x="3124200" y="6381750"/>
            <a:ext cx="2895600" cy="476250"/>
          </a:xfrm>
        </p:spPr>
        <p:txBody>
          <a:bodyPr/>
          <a:lstStyle>
            <a:lvl1pPr>
              <a:defRPr/>
            </a:lvl1pPr>
          </a:lstStyle>
          <a:p>
            <a:r>
              <a:rPr lang="en-US"/>
              <a:t>DRAFT: DO NOT DISTRIBUTE</a:t>
            </a:r>
          </a:p>
        </p:txBody>
      </p:sp>
      <p:sp>
        <p:nvSpPr>
          <p:cNvPr id="7" name="Slide Number Placeholder 6"/>
          <p:cNvSpPr>
            <a:spLocks noGrp="1"/>
          </p:cNvSpPr>
          <p:nvPr>
            <p:ph type="sldNum" sz="quarter" idx="12"/>
          </p:nvPr>
        </p:nvSpPr>
        <p:spPr>
          <a:xfrm>
            <a:off x="7010400" y="5943600"/>
            <a:ext cx="2133600" cy="476250"/>
          </a:xfrm>
        </p:spPr>
        <p:txBody>
          <a:bodyPr/>
          <a:lstStyle>
            <a:lvl1pPr>
              <a:defRPr/>
            </a:lvl1pPr>
          </a:lstStyle>
          <a:p>
            <a:fld id="{1D6F64DE-1A9D-4DC7-9BFD-8CDE5DF10D45}" type="slidenum">
              <a:rPr lang="en-US"/>
              <a:pPr/>
              <a:t>‹#›</a:t>
            </a:fld>
            <a:endParaRPr lang="en-US"/>
          </a:p>
        </p:txBody>
      </p:sp>
    </p:spTree>
  </p:cSld>
  <p:clrMapOvr>
    <a:masterClrMapping/>
  </p:clrMapOvr>
  <p:transition>
    <p:cover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71E11BFC-921E-4C7C-A67D-B56D0320D748}" type="datetime1">
              <a:rPr lang="en-US"/>
              <a:pPr/>
              <a:t>8/9/2010</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a:t>DRAFT: DO NOT DISTRIBUTE</a:t>
            </a:r>
          </a:p>
        </p:txBody>
      </p:sp>
      <p:sp>
        <p:nvSpPr>
          <p:cNvPr id="6" name="Rectangle 6"/>
          <p:cNvSpPr>
            <a:spLocks noGrp="1" noChangeArrowheads="1"/>
          </p:cNvSpPr>
          <p:nvPr>
            <p:ph type="sldNum" sz="quarter" idx="12"/>
          </p:nvPr>
        </p:nvSpPr>
        <p:spPr>
          <a:ln/>
        </p:spPr>
        <p:txBody>
          <a:bodyPr/>
          <a:lstStyle>
            <a:lvl1pPr>
              <a:defRPr/>
            </a:lvl1pPr>
          </a:lstStyle>
          <a:p>
            <a:fld id="{C13064BC-6C96-4EA2-949D-F9DBF4F1D611}" type="slidenum">
              <a:rPr lang="en-US"/>
              <a:pPr/>
              <a:t>‹#›</a:t>
            </a:fld>
            <a:endParaRPr lang="en-US"/>
          </a:p>
        </p:txBody>
      </p:sp>
    </p:spTree>
  </p:cSld>
  <p:clrMapOvr>
    <a:masterClrMapping/>
  </p:clrMapOvr>
  <p:transition>
    <p:cover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123DFEDE-0C91-4114-9929-E7D748A7A8FF}" type="datetime1">
              <a:rPr lang="en-US"/>
              <a:pPr/>
              <a:t>8/9/2010</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a:t>DRAFT: DO NOT DISTRIBUTE</a:t>
            </a:r>
          </a:p>
        </p:txBody>
      </p:sp>
      <p:sp>
        <p:nvSpPr>
          <p:cNvPr id="6" name="Rectangle 6"/>
          <p:cNvSpPr>
            <a:spLocks noGrp="1" noChangeArrowheads="1"/>
          </p:cNvSpPr>
          <p:nvPr>
            <p:ph type="sldNum" sz="quarter" idx="12"/>
          </p:nvPr>
        </p:nvSpPr>
        <p:spPr>
          <a:ln/>
        </p:spPr>
        <p:txBody>
          <a:bodyPr/>
          <a:lstStyle>
            <a:lvl1pPr>
              <a:defRPr/>
            </a:lvl1pPr>
          </a:lstStyle>
          <a:p>
            <a:fld id="{8D30BDBB-9C90-4B04-AFB3-5F6792B32805}" type="slidenum">
              <a:rPr lang="en-US"/>
              <a:pPr/>
              <a:t>‹#›</a:t>
            </a:fld>
            <a:endParaRPr lang="en-US"/>
          </a:p>
        </p:txBody>
      </p:sp>
    </p:spTree>
  </p:cSld>
  <p:clrMapOvr>
    <a:masterClrMapping/>
  </p:clrMapOvr>
  <p:transition>
    <p:cover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BE384DD4-FD83-47CE-BE14-4CA27F63760A}" type="datetime1">
              <a:rPr lang="en-US"/>
              <a:pPr/>
              <a:t>8/9/2010</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a:t>DRAFT: DO NOT DISTRIBUTE</a:t>
            </a:r>
          </a:p>
        </p:txBody>
      </p:sp>
      <p:sp>
        <p:nvSpPr>
          <p:cNvPr id="7" name="Rectangle 6"/>
          <p:cNvSpPr>
            <a:spLocks noGrp="1" noChangeArrowheads="1"/>
          </p:cNvSpPr>
          <p:nvPr>
            <p:ph type="sldNum" sz="quarter" idx="12"/>
          </p:nvPr>
        </p:nvSpPr>
        <p:spPr>
          <a:ln/>
        </p:spPr>
        <p:txBody>
          <a:bodyPr/>
          <a:lstStyle>
            <a:lvl1pPr>
              <a:defRPr/>
            </a:lvl1pPr>
          </a:lstStyle>
          <a:p>
            <a:fld id="{2044F9A4-4E37-4447-8661-B9EF3FA8F1F1}" type="slidenum">
              <a:rPr lang="en-US"/>
              <a:pPr/>
              <a:t>‹#›</a:t>
            </a:fld>
            <a:endParaRPr lang="en-US"/>
          </a:p>
        </p:txBody>
      </p:sp>
    </p:spTree>
  </p:cSld>
  <p:clrMapOvr>
    <a:masterClrMapping/>
  </p:clrMapOvr>
  <p:transition>
    <p:cover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59BA55B3-6008-4896-BF09-F70926C7ABE8}" type="datetime1">
              <a:rPr lang="en-US"/>
              <a:pPr/>
              <a:t>8/9/2010</a:t>
            </a:fld>
            <a:endParaRPr lang="en-US"/>
          </a:p>
        </p:txBody>
      </p:sp>
      <p:sp>
        <p:nvSpPr>
          <p:cNvPr id="8" name="Rectangle 5"/>
          <p:cNvSpPr>
            <a:spLocks noGrp="1" noChangeArrowheads="1"/>
          </p:cNvSpPr>
          <p:nvPr>
            <p:ph type="ftr" sz="quarter" idx="11"/>
          </p:nvPr>
        </p:nvSpPr>
        <p:spPr>
          <a:ln/>
        </p:spPr>
        <p:txBody>
          <a:bodyPr/>
          <a:lstStyle>
            <a:lvl1pPr>
              <a:defRPr/>
            </a:lvl1pPr>
          </a:lstStyle>
          <a:p>
            <a:r>
              <a:rPr lang="en-US"/>
              <a:t>DRAFT: DO NOT DISTRIBUTE</a:t>
            </a:r>
          </a:p>
        </p:txBody>
      </p:sp>
      <p:sp>
        <p:nvSpPr>
          <p:cNvPr id="9" name="Rectangle 6"/>
          <p:cNvSpPr>
            <a:spLocks noGrp="1" noChangeArrowheads="1"/>
          </p:cNvSpPr>
          <p:nvPr>
            <p:ph type="sldNum" sz="quarter" idx="12"/>
          </p:nvPr>
        </p:nvSpPr>
        <p:spPr>
          <a:ln/>
        </p:spPr>
        <p:txBody>
          <a:bodyPr/>
          <a:lstStyle>
            <a:lvl1pPr>
              <a:defRPr/>
            </a:lvl1pPr>
          </a:lstStyle>
          <a:p>
            <a:fld id="{6357D85A-EF2B-49C0-AC24-2DF7E1D43724}" type="slidenum">
              <a:rPr lang="en-US"/>
              <a:pPr/>
              <a:t>‹#›</a:t>
            </a:fld>
            <a:endParaRPr lang="en-US"/>
          </a:p>
        </p:txBody>
      </p:sp>
    </p:spTree>
  </p:cSld>
  <p:clrMapOvr>
    <a:masterClrMapping/>
  </p:clrMapOvr>
  <p:transition>
    <p:cover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B349B29C-436B-4B5C-9535-F4BE634B0F37}" type="datetime1">
              <a:rPr lang="en-US"/>
              <a:pPr/>
              <a:t>8/9/2010</a:t>
            </a:fld>
            <a:endParaRPr lang="en-US"/>
          </a:p>
        </p:txBody>
      </p:sp>
      <p:sp>
        <p:nvSpPr>
          <p:cNvPr id="4" name="Rectangle 5"/>
          <p:cNvSpPr>
            <a:spLocks noGrp="1" noChangeArrowheads="1"/>
          </p:cNvSpPr>
          <p:nvPr>
            <p:ph type="ftr" sz="quarter" idx="11"/>
          </p:nvPr>
        </p:nvSpPr>
        <p:spPr>
          <a:ln/>
        </p:spPr>
        <p:txBody>
          <a:bodyPr/>
          <a:lstStyle>
            <a:lvl1pPr>
              <a:defRPr/>
            </a:lvl1pPr>
          </a:lstStyle>
          <a:p>
            <a:r>
              <a:rPr lang="en-US"/>
              <a:t>DRAFT: DO NOT DISTRIBUTE</a:t>
            </a:r>
          </a:p>
        </p:txBody>
      </p:sp>
      <p:sp>
        <p:nvSpPr>
          <p:cNvPr id="5" name="Rectangle 6"/>
          <p:cNvSpPr>
            <a:spLocks noGrp="1" noChangeArrowheads="1"/>
          </p:cNvSpPr>
          <p:nvPr>
            <p:ph type="sldNum" sz="quarter" idx="12"/>
          </p:nvPr>
        </p:nvSpPr>
        <p:spPr>
          <a:ln/>
        </p:spPr>
        <p:txBody>
          <a:bodyPr/>
          <a:lstStyle>
            <a:lvl1pPr>
              <a:defRPr/>
            </a:lvl1pPr>
          </a:lstStyle>
          <a:p>
            <a:fld id="{73C92CAB-A4E6-4239-8781-AB3D08658385}" type="slidenum">
              <a:rPr lang="en-US"/>
              <a:pPr/>
              <a:t>‹#›</a:t>
            </a:fld>
            <a:endParaRPr lang="en-US"/>
          </a:p>
        </p:txBody>
      </p:sp>
    </p:spTree>
  </p:cSld>
  <p:clrMapOvr>
    <a:masterClrMapping/>
  </p:clrMapOvr>
  <p:transition>
    <p:cover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20C77049-4222-4332-96FB-704AD080BAA4}" type="datetime1">
              <a:rPr lang="en-US"/>
              <a:pPr/>
              <a:t>8/9/2010</a:t>
            </a:fld>
            <a:endParaRPr lang="en-US"/>
          </a:p>
        </p:txBody>
      </p:sp>
      <p:sp>
        <p:nvSpPr>
          <p:cNvPr id="3" name="Rectangle 5"/>
          <p:cNvSpPr>
            <a:spLocks noGrp="1" noChangeArrowheads="1"/>
          </p:cNvSpPr>
          <p:nvPr>
            <p:ph type="ftr" sz="quarter" idx="11"/>
          </p:nvPr>
        </p:nvSpPr>
        <p:spPr>
          <a:ln/>
        </p:spPr>
        <p:txBody>
          <a:bodyPr/>
          <a:lstStyle>
            <a:lvl1pPr>
              <a:defRPr/>
            </a:lvl1pPr>
          </a:lstStyle>
          <a:p>
            <a:r>
              <a:rPr lang="en-US"/>
              <a:t>DRAFT: DO NOT DISTRIBUTE</a:t>
            </a:r>
          </a:p>
        </p:txBody>
      </p:sp>
      <p:sp>
        <p:nvSpPr>
          <p:cNvPr id="4" name="Rectangle 6"/>
          <p:cNvSpPr>
            <a:spLocks noGrp="1" noChangeArrowheads="1"/>
          </p:cNvSpPr>
          <p:nvPr>
            <p:ph type="sldNum" sz="quarter" idx="12"/>
          </p:nvPr>
        </p:nvSpPr>
        <p:spPr>
          <a:ln/>
        </p:spPr>
        <p:txBody>
          <a:bodyPr/>
          <a:lstStyle>
            <a:lvl1pPr>
              <a:defRPr/>
            </a:lvl1pPr>
          </a:lstStyle>
          <a:p>
            <a:fld id="{3D591581-3191-4447-BFE2-8FE02C11DF07}" type="slidenum">
              <a:rPr lang="en-US"/>
              <a:pPr/>
              <a:t>‹#›</a:t>
            </a:fld>
            <a:endParaRPr lang="en-US"/>
          </a:p>
        </p:txBody>
      </p:sp>
    </p:spTree>
  </p:cSld>
  <p:clrMapOvr>
    <a:masterClrMapping/>
  </p:clrMapOvr>
  <p:transition>
    <p:cover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661C7B39-6554-41D3-8E8D-4F87814B007D}" type="datetime1">
              <a:rPr lang="en-US"/>
              <a:pPr/>
              <a:t>8/9/2010</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a:t>DRAFT: DO NOT DISTRIBUTE</a:t>
            </a:r>
          </a:p>
        </p:txBody>
      </p:sp>
      <p:sp>
        <p:nvSpPr>
          <p:cNvPr id="7" name="Rectangle 6"/>
          <p:cNvSpPr>
            <a:spLocks noGrp="1" noChangeArrowheads="1"/>
          </p:cNvSpPr>
          <p:nvPr>
            <p:ph type="sldNum" sz="quarter" idx="12"/>
          </p:nvPr>
        </p:nvSpPr>
        <p:spPr>
          <a:ln/>
        </p:spPr>
        <p:txBody>
          <a:bodyPr/>
          <a:lstStyle>
            <a:lvl1pPr>
              <a:defRPr/>
            </a:lvl1pPr>
          </a:lstStyle>
          <a:p>
            <a:fld id="{0DEE2C64-B447-4413-8520-E7A23F85ADF2}" type="slidenum">
              <a:rPr lang="en-US"/>
              <a:pPr/>
              <a:t>‹#›</a:t>
            </a:fld>
            <a:endParaRPr lang="en-US"/>
          </a:p>
        </p:txBody>
      </p:sp>
    </p:spTree>
  </p:cSld>
  <p:clrMapOvr>
    <a:masterClrMapping/>
  </p:clrMapOvr>
  <p:transition>
    <p:cover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EB43E434-7C46-409D-82AC-376136ABA168}" type="datetime1">
              <a:rPr lang="en-US"/>
              <a:pPr/>
              <a:t>8/9/2010</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a:t>DRAFT: DO NOT DISTRIBUTE</a:t>
            </a:r>
          </a:p>
        </p:txBody>
      </p:sp>
      <p:sp>
        <p:nvSpPr>
          <p:cNvPr id="7" name="Rectangle 6"/>
          <p:cNvSpPr>
            <a:spLocks noGrp="1" noChangeArrowheads="1"/>
          </p:cNvSpPr>
          <p:nvPr>
            <p:ph type="sldNum" sz="quarter" idx="12"/>
          </p:nvPr>
        </p:nvSpPr>
        <p:spPr>
          <a:ln/>
        </p:spPr>
        <p:txBody>
          <a:bodyPr/>
          <a:lstStyle>
            <a:lvl1pPr>
              <a:defRPr/>
            </a:lvl1pPr>
          </a:lstStyle>
          <a:p>
            <a:fld id="{C80834AD-F8CB-4D38-A970-03E20ECD1EFF}" type="slidenum">
              <a:rPr lang="en-US"/>
              <a:pPr/>
              <a:t>‹#›</a:t>
            </a:fld>
            <a:endParaRPr lang="en-US"/>
          </a:p>
        </p:txBody>
      </p:sp>
    </p:spTree>
  </p:cSld>
  <p:clrMapOvr>
    <a:masterClrMapping/>
  </p:clrMapOvr>
  <p:transition>
    <p:cover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7"/>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fld id="{96F6E6D3-BEBF-4B16-AA2A-05B156BF3324}" type="datetime1">
              <a:rPr lang="en-US"/>
              <a:pPr/>
              <a:t>8/9/2010</a:t>
            </a:fld>
            <a:endParaRPr lang="en-US"/>
          </a:p>
        </p:txBody>
      </p:sp>
      <p:sp>
        <p:nvSpPr>
          <p:cNvPr id="1029" name="Rectangle 5"/>
          <p:cNvSpPr>
            <a:spLocks noGrp="1" noChangeArrowheads="1"/>
          </p:cNvSpPr>
          <p:nvPr>
            <p:ph type="ftr" sz="quarter" idx="3"/>
          </p:nvPr>
        </p:nvSpPr>
        <p:spPr bwMode="auto">
          <a:xfrm>
            <a:off x="3124200" y="638175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r>
              <a:rPr lang="en-US"/>
              <a:t>DRAFT: DO NOT DISTRIBUTE</a:t>
            </a:r>
          </a:p>
        </p:txBody>
      </p:sp>
      <p:sp>
        <p:nvSpPr>
          <p:cNvPr id="1030" name="Rectangle 6"/>
          <p:cNvSpPr>
            <a:spLocks noGrp="1" noChangeArrowheads="1"/>
          </p:cNvSpPr>
          <p:nvPr>
            <p:ph type="sldNum" sz="quarter" idx="4"/>
          </p:nvPr>
        </p:nvSpPr>
        <p:spPr bwMode="auto">
          <a:xfrm>
            <a:off x="7010400" y="59436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fld id="{399A8659-A9A6-446F-BE48-C344286C19F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 id="2147483661" r:id="rId13"/>
    <p:sldLayoutId id="2147483662" r:id="rId14"/>
    <p:sldLayoutId id="2147483663" r:id="rId15"/>
  </p:sldLayoutIdLst>
  <p:transition>
    <p:cover dir="u"/>
  </p:transition>
  <p:hf hdr="0" ftr="0" dt="0"/>
  <p:txStyles>
    <p:titleStyle>
      <a:lvl1pPr algn="ctr" rtl="0" eaLnBrk="0" fontAlgn="base" hangingPunct="0">
        <a:spcBef>
          <a:spcPct val="0"/>
        </a:spcBef>
        <a:spcAft>
          <a:spcPct val="0"/>
        </a:spcAft>
        <a:defRPr sz="3600">
          <a:solidFill>
            <a:schemeClr val="tx2"/>
          </a:solidFill>
          <a:latin typeface="+mj-lt"/>
          <a:ea typeface="ＭＳ Ｐゴシック" pitchFamily="-97" charset="-128"/>
          <a:cs typeface="+mj-cs"/>
        </a:defRPr>
      </a:lvl1pPr>
      <a:lvl2pPr algn="ctr" rtl="0" eaLnBrk="0" fontAlgn="base" hangingPunct="0">
        <a:spcBef>
          <a:spcPct val="0"/>
        </a:spcBef>
        <a:spcAft>
          <a:spcPct val="0"/>
        </a:spcAft>
        <a:defRPr sz="3600">
          <a:solidFill>
            <a:schemeClr val="tx2"/>
          </a:solidFill>
          <a:latin typeface="MetaBook-Roman" pitchFamily="50" charset="0"/>
          <a:ea typeface="ＭＳ Ｐゴシック" pitchFamily="-97" charset="-128"/>
        </a:defRPr>
      </a:lvl2pPr>
      <a:lvl3pPr algn="ctr" rtl="0" eaLnBrk="0" fontAlgn="base" hangingPunct="0">
        <a:spcBef>
          <a:spcPct val="0"/>
        </a:spcBef>
        <a:spcAft>
          <a:spcPct val="0"/>
        </a:spcAft>
        <a:defRPr sz="3600">
          <a:solidFill>
            <a:schemeClr val="tx2"/>
          </a:solidFill>
          <a:latin typeface="MetaBook-Roman" pitchFamily="50" charset="0"/>
          <a:ea typeface="ＭＳ Ｐゴシック" pitchFamily="-97" charset="-128"/>
        </a:defRPr>
      </a:lvl3pPr>
      <a:lvl4pPr algn="ctr" rtl="0" eaLnBrk="0" fontAlgn="base" hangingPunct="0">
        <a:spcBef>
          <a:spcPct val="0"/>
        </a:spcBef>
        <a:spcAft>
          <a:spcPct val="0"/>
        </a:spcAft>
        <a:defRPr sz="3600">
          <a:solidFill>
            <a:schemeClr val="tx2"/>
          </a:solidFill>
          <a:latin typeface="MetaBook-Roman" pitchFamily="50" charset="0"/>
          <a:ea typeface="ＭＳ Ｐゴシック" pitchFamily="-97" charset="-128"/>
        </a:defRPr>
      </a:lvl4pPr>
      <a:lvl5pPr algn="ctr" rtl="0" eaLnBrk="0" fontAlgn="base" hangingPunct="0">
        <a:spcBef>
          <a:spcPct val="0"/>
        </a:spcBef>
        <a:spcAft>
          <a:spcPct val="0"/>
        </a:spcAft>
        <a:defRPr sz="3600">
          <a:solidFill>
            <a:schemeClr val="tx2"/>
          </a:solidFill>
          <a:latin typeface="MetaBook-Roman" pitchFamily="50" charset="0"/>
          <a:ea typeface="ＭＳ Ｐゴシック" pitchFamily="-97" charset="-128"/>
        </a:defRPr>
      </a:lvl5pPr>
      <a:lvl6pPr marL="457200" algn="ctr" rtl="0" fontAlgn="base">
        <a:spcBef>
          <a:spcPct val="0"/>
        </a:spcBef>
        <a:spcAft>
          <a:spcPct val="0"/>
        </a:spcAft>
        <a:defRPr sz="3600">
          <a:solidFill>
            <a:schemeClr val="tx2"/>
          </a:solidFill>
          <a:latin typeface="MetaBook-Roman" pitchFamily="50" charset="0"/>
        </a:defRPr>
      </a:lvl6pPr>
      <a:lvl7pPr marL="914400" algn="ctr" rtl="0" fontAlgn="base">
        <a:spcBef>
          <a:spcPct val="0"/>
        </a:spcBef>
        <a:spcAft>
          <a:spcPct val="0"/>
        </a:spcAft>
        <a:defRPr sz="3600">
          <a:solidFill>
            <a:schemeClr val="tx2"/>
          </a:solidFill>
          <a:latin typeface="MetaBook-Roman" pitchFamily="50" charset="0"/>
        </a:defRPr>
      </a:lvl7pPr>
      <a:lvl8pPr marL="1371600" algn="ctr" rtl="0" fontAlgn="base">
        <a:spcBef>
          <a:spcPct val="0"/>
        </a:spcBef>
        <a:spcAft>
          <a:spcPct val="0"/>
        </a:spcAft>
        <a:defRPr sz="3600">
          <a:solidFill>
            <a:schemeClr val="tx2"/>
          </a:solidFill>
          <a:latin typeface="MetaBook-Roman" pitchFamily="50" charset="0"/>
        </a:defRPr>
      </a:lvl8pPr>
      <a:lvl9pPr marL="1828800" algn="ctr" rtl="0" fontAlgn="base">
        <a:spcBef>
          <a:spcPct val="0"/>
        </a:spcBef>
        <a:spcAft>
          <a:spcPct val="0"/>
        </a:spcAft>
        <a:defRPr sz="3600">
          <a:solidFill>
            <a:schemeClr val="tx2"/>
          </a:solidFill>
          <a:latin typeface="MetaBook-Roman" pitchFamily="50"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ＭＳ Ｐゴシック" pitchFamily="-97" charset="-128"/>
          <a:cs typeface="+mn-cs"/>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pitchFamily="-112" charset="-128"/>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pitchFamily="-112" charset="-128"/>
        </a:defRPr>
      </a:lvl3pPr>
      <a:lvl4pPr marL="1600200" indent="-228600" algn="l" rtl="0" eaLnBrk="0" fontAlgn="base" hangingPunct="0">
        <a:spcBef>
          <a:spcPct val="20000"/>
        </a:spcBef>
        <a:spcAft>
          <a:spcPct val="0"/>
        </a:spcAft>
        <a:buChar char="–"/>
        <a:defRPr>
          <a:solidFill>
            <a:schemeClr val="tx1"/>
          </a:solidFill>
          <a:latin typeface="+mn-lt"/>
          <a:ea typeface="ＭＳ Ｐゴシック" pitchFamily="-112" charset="-128"/>
        </a:defRPr>
      </a:lvl4pPr>
      <a:lvl5pPr marL="2057400" indent="-228600" algn="l" rtl="0" eaLnBrk="0" fontAlgn="base" hangingPunct="0">
        <a:spcBef>
          <a:spcPct val="20000"/>
        </a:spcBef>
        <a:spcAft>
          <a:spcPct val="0"/>
        </a:spcAft>
        <a:buChar char="»"/>
        <a:defRPr sz="1600">
          <a:solidFill>
            <a:schemeClr val="tx1"/>
          </a:solidFill>
          <a:latin typeface="+mn-lt"/>
          <a:ea typeface="ＭＳ Ｐゴシック" pitchFamily="-112" charset="-128"/>
        </a:defRPr>
      </a:lvl5pPr>
      <a:lvl6pPr marL="2514600" indent="-228600" algn="l" rtl="0" fontAlgn="base">
        <a:spcBef>
          <a:spcPct val="20000"/>
        </a:spcBef>
        <a:spcAft>
          <a:spcPct val="0"/>
        </a:spcAft>
        <a:buChar char="»"/>
        <a:defRPr sz="1600">
          <a:solidFill>
            <a:schemeClr val="tx1"/>
          </a:solidFill>
          <a:latin typeface="+mn-lt"/>
          <a:ea typeface="ＭＳ Ｐゴシック" pitchFamily="-112" charset="-128"/>
        </a:defRPr>
      </a:lvl6pPr>
      <a:lvl7pPr marL="2971800" indent="-228600" algn="l" rtl="0" fontAlgn="base">
        <a:spcBef>
          <a:spcPct val="20000"/>
        </a:spcBef>
        <a:spcAft>
          <a:spcPct val="0"/>
        </a:spcAft>
        <a:buChar char="»"/>
        <a:defRPr sz="1600">
          <a:solidFill>
            <a:schemeClr val="tx1"/>
          </a:solidFill>
          <a:latin typeface="+mn-lt"/>
          <a:ea typeface="ＭＳ Ｐゴシック" pitchFamily="-112" charset="-128"/>
        </a:defRPr>
      </a:lvl7pPr>
      <a:lvl8pPr marL="3429000" indent="-228600" algn="l" rtl="0" fontAlgn="base">
        <a:spcBef>
          <a:spcPct val="20000"/>
        </a:spcBef>
        <a:spcAft>
          <a:spcPct val="0"/>
        </a:spcAft>
        <a:buChar char="»"/>
        <a:defRPr sz="1600">
          <a:solidFill>
            <a:schemeClr val="tx1"/>
          </a:solidFill>
          <a:latin typeface="+mn-lt"/>
          <a:ea typeface="ＭＳ Ｐゴシック" pitchFamily="-112" charset="-128"/>
        </a:defRPr>
      </a:lvl8pPr>
      <a:lvl9pPr marL="3886200" indent="-228600" algn="l" rtl="0" fontAlgn="base">
        <a:spcBef>
          <a:spcPct val="20000"/>
        </a:spcBef>
        <a:spcAft>
          <a:spcPct val="0"/>
        </a:spcAft>
        <a:buChar char="»"/>
        <a:defRPr sz="1600">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vmlDrawing" Target="../drawings/vmlDrawing3.v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5.xml"/><Relationship Id="rId1" Type="http://schemas.openxmlformats.org/officeDocument/2006/relationships/vmlDrawing" Target="../drawings/vmlDrawing4.v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5.v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5.xml"/><Relationship Id="rId1" Type="http://schemas.openxmlformats.org/officeDocument/2006/relationships/vmlDrawing" Target="../drawings/vmlDrawing6.v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3.xml"/><Relationship Id="rId1" Type="http://schemas.openxmlformats.org/officeDocument/2006/relationships/vmlDrawing" Target="../drawings/vmlDrawing7.v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oleObject" Target="../embeddings/Microsoft_Office_Excel_Chart1.xls"/><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Microsoft_Office_Excel_Chart2.xls"/><Relationship Id="rId2" Type="http://schemas.openxmlformats.org/officeDocument/2006/relationships/slideLayout" Target="../slideLayouts/slideLayout13.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5362" name="Rectangle 4"/>
          <p:cNvSpPr>
            <a:spLocks noGrp="1" noChangeArrowheads="1"/>
          </p:cNvSpPr>
          <p:nvPr>
            <p:ph type="ctrTitle"/>
          </p:nvPr>
        </p:nvSpPr>
        <p:spPr/>
        <p:txBody>
          <a:bodyPr/>
          <a:lstStyle/>
          <a:p>
            <a:pPr eaLnBrk="1" hangingPunct="1"/>
            <a:r>
              <a:rPr lang="en-US" b="1" smtClean="0"/>
              <a:t>United Way of Metropolitan Chicago</a:t>
            </a:r>
            <a:br>
              <a:rPr lang="en-US" b="1" smtClean="0"/>
            </a:br>
            <a:r>
              <a:rPr lang="en-US" b="1" smtClean="0"/>
              <a:t>Community Investment</a:t>
            </a:r>
          </a:p>
        </p:txBody>
      </p:sp>
      <p:sp>
        <p:nvSpPr>
          <p:cNvPr id="15363" name="Rectangle 5"/>
          <p:cNvSpPr>
            <a:spLocks noGrp="1" noChangeArrowheads="1"/>
          </p:cNvSpPr>
          <p:nvPr>
            <p:ph type="subTitle" idx="1"/>
          </p:nvPr>
        </p:nvSpPr>
        <p:spPr/>
        <p:txBody>
          <a:bodyPr/>
          <a:lstStyle/>
          <a:p>
            <a:pPr eaLnBrk="1" hangingPunct="1"/>
            <a:endParaRPr lang="en-US" b="1" smtClean="0"/>
          </a:p>
          <a:p>
            <a:pPr eaLnBrk="1" hangingPunct="1"/>
            <a:r>
              <a:rPr lang="en-US" i="1" smtClean="0"/>
              <a:t>August 9, 2010</a:t>
            </a:r>
          </a:p>
        </p:txBody>
      </p:sp>
    </p:spTree>
  </p:cSld>
  <p:clrMapOvr>
    <a:masterClrMapping/>
  </p:clrMapOvr>
  <p:transition>
    <p:cover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FD623D3-06C9-4BDE-A881-1FC3F1C3D247}" type="slidenum">
              <a:rPr lang="en-US"/>
              <a:pPr/>
              <a:t>10</a:t>
            </a:fld>
            <a:endParaRPr lang="en-US"/>
          </a:p>
        </p:txBody>
      </p:sp>
      <p:sp>
        <p:nvSpPr>
          <p:cNvPr id="365570" name="Rectangle 2"/>
          <p:cNvSpPr>
            <a:spLocks noGrp="1" noChangeArrowheads="1"/>
          </p:cNvSpPr>
          <p:nvPr>
            <p:ph type="title"/>
          </p:nvPr>
        </p:nvSpPr>
        <p:spPr/>
        <p:txBody>
          <a:bodyPr/>
          <a:lstStyle/>
          <a:p>
            <a:r>
              <a:rPr lang="en-US" sz="3200" smtClean="0"/>
              <a:t>UWMC Approach Driven by Community Input</a:t>
            </a:r>
            <a:endParaRPr lang="en-US" sz="2800" smtClean="0"/>
          </a:p>
        </p:txBody>
      </p:sp>
      <p:graphicFrame>
        <p:nvGraphicFramePr>
          <p:cNvPr id="365571" name="Diagram 3"/>
          <p:cNvGraphicFramePr>
            <a:graphicFrameLocks/>
          </p:cNvGraphicFramePr>
          <p:nvPr>
            <p:ph type="dgm" idx="1"/>
          </p:nvPr>
        </p:nvGraphicFramePr>
        <p:xfrm>
          <a:off x="-304800" y="1524000"/>
          <a:ext cx="9601200" cy="5245100"/>
        </p:xfrm>
        <a:graphic>
          <a:graphicData uri="http://schemas.openxmlformats.org/drawingml/2006/compatibility">
            <com:legacyDrawing xmlns:com="http://schemas.openxmlformats.org/drawingml/2006/compatibility" spid="_x0000_s365571"/>
          </a:graphicData>
        </a:graphic>
      </p:graphicFrame>
    </p:spTree>
  </p:cSld>
  <p:clrMapOvr>
    <a:masterClrMapping/>
  </p:clrMapOvr>
  <p:transition>
    <p:cover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E9A2CB5C-EC8D-422A-870E-384220EBAD31}" type="slidenum">
              <a:rPr lang="en-US"/>
              <a:pPr/>
              <a:t>11</a:t>
            </a:fld>
            <a:endParaRPr lang="en-US"/>
          </a:p>
        </p:txBody>
      </p:sp>
      <p:sp>
        <p:nvSpPr>
          <p:cNvPr id="147458" name="Rectangle 2"/>
          <p:cNvSpPr>
            <a:spLocks noGrp="1" noChangeArrowheads="1"/>
          </p:cNvSpPr>
          <p:nvPr>
            <p:ph type="title"/>
          </p:nvPr>
        </p:nvSpPr>
        <p:spPr>
          <a:xfrm>
            <a:off x="457200" y="2362200"/>
            <a:ext cx="8229600" cy="1143000"/>
          </a:xfrm>
        </p:spPr>
        <p:txBody>
          <a:bodyPr/>
          <a:lstStyle/>
          <a:p>
            <a:r>
              <a:rPr lang="en-US" sz="3200" smtClean="0">
                <a:solidFill>
                  <a:schemeClr val="tx1"/>
                </a:solidFill>
              </a:rPr>
              <a:t>Promoting Financial Stability in Our Communities</a:t>
            </a:r>
          </a:p>
        </p:txBody>
      </p:sp>
      <p:sp>
        <p:nvSpPr>
          <p:cNvPr id="147460" name="Text Box 4"/>
          <p:cNvSpPr txBox="1">
            <a:spLocks noChangeArrowheads="1"/>
          </p:cNvSpPr>
          <p:nvPr/>
        </p:nvSpPr>
        <p:spPr bwMode="auto">
          <a:xfrm>
            <a:off x="3352800" y="1295400"/>
            <a:ext cx="2667000" cy="914400"/>
          </a:xfrm>
          <a:prstGeom prst="rect">
            <a:avLst/>
          </a:prstGeom>
          <a:noFill/>
          <a:ln w="9525">
            <a:noFill/>
            <a:miter lim="800000"/>
            <a:headEnd/>
            <a:tailEnd/>
          </a:ln>
          <a:effectLst/>
        </p:spPr>
        <p:txBody>
          <a:bodyPr>
            <a:spAutoFit/>
          </a:bodyPr>
          <a:lstStyle/>
          <a:p>
            <a:r>
              <a:rPr lang="en-US" sz="5400" b="1">
                <a:solidFill>
                  <a:srgbClr val="3333FF"/>
                </a:solidFill>
              </a:rPr>
              <a:t>Income</a:t>
            </a:r>
          </a:p>
        </p:txBody>
      </p:sp>
    </p:spTree>
  </p:cSld>
  <p:clrMapOvr>
    <a:masterClrMapping/>
  </p:clrMapOvr>
  <p:transition>
    <p:cover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fld id="{84F83E76-EF86-4BEE-ADBC-3BCBCF45F0B0}" type="slidenum">
              <a:rPr lang="en-US"/>
              <a:pPr/>
              <a:t>12</a:t>
            </a:fld>
            <a:endParaRPr lang="en-US"/>
          </a:p>
        </p:txBody>
      </p:sp>
      <p:sp>
        <p:nvSpPr>
          <p:cNvPr id="150530" name="Rectangle 2"/>
          <p:cNvSpPr>
            <a:spLocks noGrp="1" noChangeArrowheads="1"/>
          </p:cNvSpPr>
          <p:nvPr>
            <p:ph type="title"/>
          </p:nvPr>
        </p:nvSpPr>
        <p:spPr>
          <a:xfrm>
            <a:off x="304800" y="228600"/>
            <a:ext cx="8229600" cy="609600"/>
          </a:xfrm>
        </p:spPr>
        <p:txBody>
          <a:bodyPr/>
          <a:lstStyle/>
          <a:p>
            <a:r>
              <a:rPr lang="en-US" smtClean="0">
                <a:latin typeface="Arial" charset="0"/>
              </a:rPr>
              <a:t>Model</a:t>
            </a:r>
          </a:p>
        </p:txBody>
      </p:sp>
      <p:sp>
        <p:nvSpPr>
          <p:cNvPr id="150531" name="Rectangle 3"/>
          <p:cNvSpPr>
            <a:spLocks noGrp="1" noChangeArrowheads="1"/>
          </p:cNvSpPr>
          <p:nvPr>
            <p:ph type="body" sz="half" idx="2"/>
          </p:nvPr>
        </p:nvSpPr>
        <p:spPr>
          <a:xfrm>
            <a:off x="304800" y="1066800"/>
            <a:ext cx="4495800" cy="4876800"/>
          </a:xfrm>
        </p:spPr>
        <p:txBody>
          <a:bodyPr/>
          <a:lstStyle/>
          <a:p>
            <a:pPr marL="0" indent="0">
              <a:lnSpc>
                <a:spcPct val="80000"/>
              </a:lnSpc>
              <a:buFontTx/>
              <a:buNone/>
            </a:pPr>
            <a:endParaRPr lang="en-US" sz="1600" smtClean="0">
              <a:solidFill>
                <a:srgbClr val="FF0000"/>
              </a:solidFill>
            </a:endParaRPr>
          </a:p>
          <a:p>
            <a:pPr marL="0" indent="0">
              <a:lnSpc>
                <a:spcPct val="80000"/>
              </a:lnSpc>
              <a:spcBef>
                <a:spcPct val="0"/>
              </a:spcBef>
              <a:buFont typeface="Wingdings" pitchFamily="2" charset="2"/>
              <a:buNone/>
            </a:pPr>
            <a:r>
              <a:rPr lang="en-US" b="1" u="sng" smtClean="0"/>
              <a:t>Overall Intended Impact</a:t>
            </a:r>
          </a:p>
          <a:p>
            <a:pPr marL="0" indent="0" algn="ctr">
              <a:lnSpc>
                <a:spcPct val="80000"/>
              </a:lnSpc>
              <a:spcBef>
                <a:spcPct val="0"/>
              </a:spcBef>
              <a:buFont typeface="Wingdings" pitchFamily="2" charset="2"/>
              <a:buNone/>
            </a:pPr>
            <a:endParaRPr lang="en-US" sz="2000" smtClean="0"/>
          </a:p>
          <a:p>
            <a:pPr marL="0" indent="0">
              <a:lnSpc>
                <a:spcPct val="80000"/>
              </a:lnSpc>
              <a:spcBef>
                <a:spcPct val="0"/>
              </a:spcBef>
              <a:buFont typeface="Wingdings" pitchFamily="2" charset="2"/>
              <a:buNone/>
            </a:pPr>
            <a:r>
              <a:rPr lang="en-US" sz="2000" smtClean="0"/>
              <a:t>Individuals move forward on the continuum of financial stability by attaining and retaining a sustainable job, accessing income supports, building savings, and generating assets.</a:t>
            </a:r>
          </a:p>
          <a:p>
            <a:pPr marL="0" indent="0">
              <a:lnSpc>
                <a:spcPct val="80000"/>
              </a:lnSpc>
              <a:spcBef>
                <a:spcPct val="0"/>
              </a:spcBef>
              <a:buFont typeface="Wingdings" pitchFamily="2" charset="2"/>
              <a:buChar char="q"/>
            </a:pPr>
            <a:endParaRPr lang="en-US" sz="2000" smtClean="0"/>
          </a:p>
          <a:p>
            <a:pPr marL="0" indent="0">
              <a:lnSpc>
                <a:spcPct val="80000"/>
              </a:lnSpc>
              <a:spcBef>
                <a:spcPct val="0"/>
              </a:spcBef>
              <a:buFont typeface="Wingdings" pitchFamily="2" charset="2"/>
              <a:buNone/>
            </a:pPr>
            <a:r>
              <a:rPr lang="en-US" b="1" u="sng" smtClean="0">
                <a:cs typeface="Arial" charset="0"/>
              </a:rPr>
              <a:t>Multilevel Strategies</a:t>
            </a:r>
          </a:p>
          <a:p>
            <a:pPr marL="0" indent="0">
              <a:lnSpc>
                <a:spcPct val="80000"/>
              </a:lnSpc>
              <a:spcBef>
                <a:spcPct val="0"/>
              </a:spcBef>
              <a:buFont typeface="Wingdings" pitchFamily="2" charset="2"/>
              <a:buNone/>
            </a:pPr>
            <a:endParaRPr lang="en-US" sz="2000" b="1" u="sng" smtClean="0">
              <a:cs typeface="Arial" charset="0"/>
            </a:endParaRPr>
          </a:p>
          <a:p>
            <a:pPr marL="457200" lvl="1" indent="-282575">
              <a:lnSpc>
                <a:spcPct val="80000"/>
              </a:lnSpc>
              <a:spcBef>
                <a:spcPct val="0"/>
              </a:spcBef>
              <a:buFont typeface="Wingdings" pitchFamily="2" charset="2"/>
              <a:buChar char="q"/>
            </a:pPr>
            <a:r>
              <a:rPr lang="en-US" sz="2000" smtClean="0">
                <a:ea typeface="ＭＳ Ｐゴシック" pitchFamily="-97" charset="-128"/>
                <a:cs typeface="Arial" charset="0"/>
              </a:rPr>
              <a:t>Strategic Program Funding</a:t>
            </a:r>
          </a:p>
          <a:p>
            <a:pPr marL="457200" lvl="1" indent="-282575">
              <a:lnSpc>
                <a:spcPct val="80000"/>
              </a:lnSpc>
              <a:spcBef>
                <a:spcPct val="0"/>
              </a:spcBef>
              <a:buFont typeface="Wingdings" pitchFamily="2" charset="2"/>
              <a:buChar char="q"/>
            </a:pPr>
            <a:r>
              <a:rPr lang="en-US" sz="2000" smtClean="0">
                <a:ea typeface="ＭＳ Ｐゴシック" pitchFamily="-97" charset="-128"/>
                <a:cs typeface="Arial" charset="0"/>
              </a:rPr>
              <a:t>Community-Based Initiatives</a:t>
            </a:r>
          </a:p>
          <a:p>
            <a:pPr marL="457200" lvl="1" indent="-282575">
              <a:lnSpc>
                <a:spcPct val="80000"/>
              </a:lnSpc>
              <a:spcBef>
                <a:spcPct val="0"/>
              </a:spcBef>
              <a:buFont typeface="Wingdings" pitchFamily="2" charset="2"/>
              <a:buChar char="q"/>
            </a:pPr>
            <a:r>
              <a:rPr lang="en-US" sz="2000" smtClean="0">
                <a:ea typeface="ＭＳ Ｐゴシック" pitchFamily="-97" charset="-128"/>
                <a:cs typeface="Arial" charset="0"/>
              </a:rPr>
              <a:t>Public Policy Agenda</a:t>
            </a:r>
          </a:p>
          <a:p>
            <a:pPr marL="0" indent="0" algn="just">
              <a:lnSpc>
                <a:spcPct val="80000"/>
              </a:lnSpc>
              <a:buFont typeface="Wingdings" pitchFamily="2" charset="2"/>
              <a:buNone/>
            </a:pPr>
            <a:endParaRPr lang="en-US" sz="2400" smtClean="0">
              <a:solidFill>
                <a:srgbClr val="FF0000"/>
              </a:solidFill>
              <a:cs typeface="Arial" charset="0"/>
            </a:endParaRPr>
          </a:p>
          <a:p>
            <a:pPr marL="0" indent="0" algn="just">
              <a:lnSpc>
                <a:spcPct val="80000"/>
              </a:lnSpc>
              <a:buFont typeface="Wingdings" pitchFamily="2" charset="2"/>
              <a:buChar char="§"/>
            </a:pPr>
            <a:endParaRPr lang="en-US" sz="2400" smtClean="0">
              <a:solidFill>
                <a:srgbClr val="FF0000"/>
              </a:solidFill>
              <a:cs typeface="Arial" charset="0"/>
            </a:endParaRPr>
          </a:p>
          <a:p>
            <a:pPr marL="0" indent="0" algn="just">
              <a:lnSpc>
                <a:spcPct val="80000"/>
              </a:lnSpc>
            </a:pPr>
            <a:endParaRPr lang="en-US" sz="1600" smtClean="0">
              <a:solidFill>
                <a:srgbClr val="FF0000"/>
              </a:solidFill>
              <a:cs typeface="Arial" charset="0"/>
            </a:endParaRPr>
          </a:p>
          <a:p>
            <a:pPr marL="0" indent="0" algn="just">
              <a:lnSpc>
                <a:spcPct val="80000"/>
              </a:lnSpc>
              <a:buFontTx/>
              <a:buNone/>
            </a:pPr>
            <a:endParaRPr lang="en-US" sz="1600" smtClean="0">
              <a:solidFill>
                <a:srgbClr val="FF0000"/>
              </a:solidFill>
              <a:cs typeface="Arial" charset="0"/>
            </a:endParaRPr>
          </a:p>
        </p:txBody>
      </p:sp>
      <p:graphicFrame>
        <p:nvGraphicFramePr>
          <p:cNvPr id="150532" name="Diagram 4"/>
          <p:cNvGraphicFramePr>
            <a:graphicFrameLocks/>
          </p:cNvGraphicFramePr>
          <p:nvPr/>
        </p:nvGraphicFramePr>
        <p:xfrm>
          <a:off x="3733800" y="1219200"/>
          <a:ext cx="6019800" cy="5257800"/>
        </p:xfrm>
        <a:graphic>
          <a:graphicData uri="http://schemas.openxmlformats.org/drawingml/2006/compatibility">
            <com:legacyDrawing xmlns:com="http://schemas.openxmlformats.org/drawingml/2006/compatibility" spid="_x0000_s150532"/>
          </a:graphicData>
        </a:graphic>
      </p:graphicFrame>
      <p:sp>
        <p:nvSpPr>
          <p:cNvPr id="150542" name="Text Box 14"/>
          <p:cNvSpPr txBox="1">
            <a:spLocks noChangeArrowheads="1"/>
          </p:cNvSpPr>
          <p:nvPr/>
        </p:nvSpPr>
        <p:spPr bwMode="auto">
          <a:xfrm>
            <a:off x="5181600" y="1219200"/>
            <a:ext cx="3200400" cy="519113"/>
          </a:xfrm>
          <a:prstGeom prst="rect">
            <a:avLst/>
          </a:prstGeom>
          <a:noFill/>
          <a:ln w="9525">
            <a:noFill/>
            <a:miter lim="800000"/>
            <a:headEnd/>
            <a:tailEnd/>
          </a:ln>
          <a:effectLst/>
        </p:spPr>
        <p:txBody>
          <a:bodyPr>
            <a:spAutoFit/>
          </a:bodyPr>
          <a:lstStyle/>
          <a:p>
            <a:pPr algn="ctr"/>
            <a:r>
              <a:rPr lang="en-US" sz="2800" b="1" u="sng"/>
              <a:t>Four Impact Areas</a:t>
            </a:r>
          </a:p>
        </p:txBody>
      </p:sp>
    </p:spTree>
  </p:cSld>
  <p:clrMapOvr>
    <a:masterClrMapping/>
  </p:clrMapOvr>
  <p:transition>
    <p:cover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fld id="{A98B6B02-57C1-4364-B812-7D3AE6FAA9F4}" type="slidenum">
              <a:rPr lang="en-US"/>
              <a:pPr/>
              <a:t>13</a:t>
            </a:fld>
            <a:endParaRPr lang="en-US"/>
          </a:p>
        </p:txBody>
      </p:sp>
      <p:sp>
        <p:nvSpPr>
          <p:cNvPr id="367618" name="Rectangle 2"/>
          <p:cNvSpPr>
            <a:spLocks noGrp="1" noChangeArrowheads="1"/>
          </p:cNvSpPr>
          <p:nvPr>
            <p:ph type="title"/>
          </p:nvPr>
        </p:nvSpPr>
        <p:spPr>
          <a:xfrm>
            <a:off x="457200" y="0"/>
            <a:ext cx="8229600" cy="762000"/>
          </a:xfrm>
        </p:spPr>
        <p:txBody>
          <a:bodyPr/>
          <a:lstStyle/>
          <a:p>
            <a:r>
              <a:rPr lang="en-US" smtClean="0"/>
              <a:t>Financial Stability Investment</a:t>
            </a:r>
          </a:p>
        </p:txBody>
      </p:sp>
      <p:sp>
        <p:nvSpPr>
          <p:cNvPr id="367619" name="Rectangle 3"/>
          <p:cNvSpPr>
            <a:spLocks noGrp="1" noChangeArrowheads="1"/>
          </p:cNvSpPr>
          <p:nvPr>
            <p:ph type="body" sz="half" idx="1"/>
          </p:nvPr>
        </p:nvSpPr>
        <p:spPr>
          <a:xfrm>
            <a:off x="381000" y="838200"/>
            <a:ext cx="3810000" cy="4525963"/>
          </a:xfrm>
        </p:spPr>
        <p:txBody>
          <a:bodyPr/>
          <a:lstStyle/>
          <a:p>
            <a:pPr>
              <a:lnSpc>
                <a:spcPct val="90000"/>
              </a:lnSpc>
              <a:buFontTx/>
              <a:buNone/>
            </a:pPr>
            <a:r>
              <a:rPr lang="en-US" sz="2400" b="1" u="sng" smtClean="0"/>
              <a:t>Portfolio</a:t>
            </a:r>
          </a:p>
          <a:p>
            <a:pPr>
              <a:lnSpc>
                <a:spcPct val="90000"/>
              </a:lnSpc>
            </a:pPr>
            <a:r>
              <a:rPr lang="en-US" sz="2000" smtClean="0"/>
              <a:t>$4.5M</a:t>
            </a:r>
          </a:p>
          <a:p>
            <a:pPr>
              <a:lnSpc>
                <a:spcPct val="90000"/>
              </a:lnSpc>
            </a:pPr>
            <a:r>
              <a:rPr lang="en-US" sz="2000" smtClean="0"/>
              <a:t>89 programs</a:t>
            </a:r>
          </a:p>
          <a:p>
            <a:pPr>
              <a:lnSpc>
                <a:spcPct val="90000"/>
              </a:lnSpc>
            </a:pPr>
            <a:r>
              <a:rPr lang="en-US" sz="2000" smtClean="0"/>
              <a:t>Serving people under 200% of FPL with </a:t>
            </a:r>
            <a:r>
              <a:rPr lang="en-US" sz="2000" i="1" smtClean="0"/>
              <a:t>multiple</a:t>
            </a:r>
            <a:r>
              <a:rPr lang="en-US" sz="2000" smtClean="0"/>
              <a:t> barriers</a:t>
            </a:r>
          </a:p>
          <a:p>
            <a:pPr>
              <a:lnSpc>
                <a:spcPct val="90000"/>
              </a:lnSpc>
            </a:pPr>
            <a:r>
              <a:rPr lang="en-US" sz="2000" smtClean="0"/>
              <a:t>Supporting 1 stops and Tax Assistance Centers</a:t>
            </a:r>
          </a:p>
          <a:p>
            <a:pPr>
              <a:lnSpc>
                <a:spcPct val="90000"/>
              </a:lnSpc>
            </a:pPr>
            <a:r>
              <a:rPr lang="en-US" sz="2000" smtClean="0"/>
              <a:t>Linking corp. partners &amp; agencies for job placement and financial literacy</a:t>
            </a:r>
          </a:p>
        </p:txBody>
      </p:sp>
      <p:graphicFrame>
        <p:nvGraphicFramePr>
          <p:cNvPr id="367620" name="Object 4"/>
          <p:cNvGraphicFramePr>
            <a:graphicFrameLocks noChangeAspect="1"/>
          </p:cNvGraphicFramePr>
          <p:nvPr>
            <p:ph sz="half" idx="2"/>
          </p:nvPr>
        </p:nvGraphicFramePr>
        <p:xfrm>
          <a:off x="3962400" y="2801938"/>
          <a:ext cx="4953000" cy="4056062"/>
        </p:xfrm>
        <a:graphic>
          <a:graphicData uri="http://schemas.openxmlformats.org/presentationml/2006/ole">
            <p:oleObj spid="_x0000_s367620" name="Chart" r:id="rId3" imgW="5524500" imgH="4524451" progId="MSGraph.Chart.8">
              <p:embed followColorScheme="full"/>
            </p:oleObj>
          </a:graphicData>
        </a:graphic>
      </p:graphicFrame>
      <p:sp>
        <p:nvSpPr>
          <p:cNvPr id="367621" name="Text Box 5"/>
          <p:cNvSpPr txBox="1">
            <a:spLocks noChangeArrowheads="1"/>
          </p:cNvSpPr>
          <p:nvPr/>
        </p:nvSpPr>
        <p:spPr bwMode="auto">
          <a:xfrm>
            <a:off x="4343400" y="990600"/>
            <a:ext cx="4038600" cy="1616075"/>
          </a:xfrm>
          <a:prstGeom prst="rect">
            <a:avLst/>
          </a:prstGeom>
          <a:noFill/>
          <a:ln w="9525">
            <a:noFill/>
            <a:miter lim="800000"/>
            <a:headEnd/>
            <a:tailEnd/>
          </a:ln>
          <a:effectLst/>
        </p:spPr>
        <p:txBody>
          <a:bodyPr>
            <a:spAutoFit/>
          </a:bodyPr>
          <a:lstStyle/>
          <a:p>
            <a:r>
              <a:rPr lang="en-US" sz="2000"/>
              <a:t>Investments concentrated in</a:t>
            </a:r>
          </a:p>
          <a:p>
            <a:pPr>
              <a:buFontTx/>
              <a:buChar char="•"/>
            </a:pPr>
            <a:r>
              <a:rPr lang="en-US" sz="2000"/>
              <a:t>   Employment (54%)</a:t>
            </a:r>
          </a:p>
          <a:p>
            <a:pPr>
              <a:buFontTx/>
              <a:buChar char="•"/>
            </a:pPr>
            <a:r>
              <a:rPr lang="en-US" sz="2000"/>
              <a:t>   Financial Literacy (21%)</a:t>
            </a:r>
          </a:p>
          <a:p>
            <a:pPr>
              <a:buFontTx/>
              <a:buChar char="•"/>
            </a:pPr>
            <a:r>
              <a:rPr lang="en-US" sz="2000"/>
              <a:t>   Income Support (14%)</a:t>
            </a:r>
          </a:p>
          <a:p>
            <a:pPr>
              <a:buFontTx/>
              <a:buChar char="•"/>
            </a:pPr>
            <a:r>
              <a:rPr lang="en-US" sz="2000"/>
              <a:t>   Savings &amp; Assets (11%)</a:t>
            </a:r>
          </a:p>
        </p:txBody>
      </p:sp>
    </p:spTree>
  </p:cSld>
  <p:clrMapOvr>
    <a:masterClrMapping/>
  </p:clrMapOvr>
  <p:transition>
    <p:cover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4F9E76BC-8728-4B69-A8B5-AEA2EEFC273F}" type="slidenum">
              <a:rPr lang="en-US"/>
              <a:pPr/>
              <a:t>14</a:t>
            </a:fld>
            <a:endParaRPr lang="en-US"/>
          </a:p>
        </p:txBody>
      </p:sp>
      <p:sp>
        <p:nvSpPr>
          <p:cNvPr id="161794" name="Rectangle 2"/>
          <p:cNvSpPr>
            <a:spLocks noGrp="1" noChangeArrowheads="1"/>
          </p:cNvSpPr>
          <p:nvPr>
            <p:ph type="title"/>
          </p:nvPr>
        </p:nvSpPr>
        <p:spPr/>
        <p:txBody>
          <a:bodyPr/>
          <a:lstStyle/>
          <a:p>
            <a:r>
              <a:rPr lang="en-US" smtClean="0"/>
              <a:t>Real People.  Real Results.</a:t>
            </a:r>
          </a:p>
        </p:txBody>
      </p:sp>
      <p:sp>
        <p:nvSpPr>
          <p:cNvPr id="161795" name="Rectangle 3"/>
          <p:cNvSpPr>
            <a:spLocks noGrp="1" noChangeArrowheads="1"/>
          </p:cNvSpPr>
          <p:nvPr>
            <p:ph type="body" idx="1"/>
          </p:nvPr>
        </p:nvSpPr>
        <p:spPr>
          <a:xfrm>
            <a:off x="457200" y="1600200"/>
            <a:ext cx="8229600" cy="4800600"/>
          </a:xfrm>
        </p:spPr>
        <p:txBody>
          <a:bodyPr/>
          <a:lstStyle/>
          <a:p>
            <a:pPr marL="609600" indent="-609600">
              <a:lnSpc>
                <a:spcPct val="90000"/>
              </a:lnSpc>
              <a:buFontTx/>
              <a:buAutoNum type="arabicPeriod"/>
            </a:pPr>
            <a:r>
              <a:rPr lang="en-US" sz="2400" smtClean="0"/>
              <a:t>With the highest unemployment rate in 27 years, we </a:t>
            </a:r>
            <a:r>
              <a:rPr lang="en-US" sz="2400" b="1" smtClean="0">
                <a:solidFill>
                  <a:schemeClr val="accent2"/>
                </a:solidFill>
              </a:rPr>
              <a:t>placed 5,600 people in jobs </a:t>
            </a:r>
            <a:r>
              <a:rPr lang="en-US" sz="2400" smtClean="0"/>
              <a:t>(45% of participants)</a:t>
            </a:r>
          </a:p>
          <a:p>
            <a:pPr marL="609600" indent="-609600">
              <a:lnSpc>
                <a:spcPct val="90000"/>
              </a:lnSpc>
              <a:buFontTx/>
              <a:buAutoNum type="arabicPeriod"/>
            </a:pPr>
            <a:r>
              <a:rPr lang="en-US" sz="2400" b="1" smtClean="0">
                <a:solidFill>
                  <a:schemeClr val="accent2"/>
                </a:solidFill>
              </a:rPr>
              <a:t>83% </a:t>
            </a:r>
            <a:r>
              <a:rPr lang="en-US" sz="2400" smtClean="0"/>
              <a:t>of those people</a:t>
            </a:r>
            <a:r>
              <a:rPr lang="en-US" sz="2400" b="1" smtClean="0">
                <a:solidFill>
                  <a:schemeClr val="accent2"/>
                </a:solidFill>
              </a:rPr>
              <a:t> kept their jobs, </a:t>
            </a:r>
            <a:r>
              <a:rPr lang="en-US" sz="2400" smtClean="0"/>
              <a:t>despite record layoffs across the region</a:t>
            </a:r>
          </a:p>
          <a:p>
            <a:pPr marL="609600" indent="-609600">
              <a:lnSpc>
                <a:spcPct val="90000"/>
              </a:lnSpc>
              <a:buFontTx/>
              <a:buAutoNum type="arabicPeriod"/>
            </a:pPr>
            <a:r>
              <a:rPr lang="en-US" sz="2400" smtClean="0"/>
              <a:t>People (with near poverty wages) in UW-funded saving programs </a:t>
            </a:r>
            <a:r>
              <a:rPr lang="en-US" sz="2400" b="1" smtClean="0">
                <a:solidFill>
                  <a:schemeClr val="accent2"/>
                </a:solidFill>
              </a:rPr>
              <a:t>exceeded the national rate</a:t>
            </a:r>
            <a:r>
              <a:rPr lang="en-US" sz="2400" smtClean="0"/>
              <a:t> by saving an average of 4.4% of their annual income</a:t>
            </a:r>
          </a:p>
          <a:p>
            <a:pPr marL="609600" indent="-609600">
              <a:lnSpc>
                <a:spcPct val="90000"/>
              </a:lnSpc>
              <a:buFontTx/>
              <a:buAutoNum type="arabicPeriod"/>
            </a:pPr>
            <a:r>
              <a:rPr lang="en-US" sz="2400" smtClean="0"/>
              <a:t>70% of our program participants </a:t>
            </a:r>
            <a:r>
              <a:rPr lang="en-US" sz="2400" b="1" smtClean="0">
                <a:solidFill>
                  <a:schemeClr val="accent2"/>
                </a:solidFill>
              </a:rPr>
              <a:t>achieved basic financial literacy</a:t>
            </a:r>
            <a:r>
              <a:rPr lang="en-US" sz="2400" smtClean="0"/>
              <a:t> </a:t>
            </a:r>
          </a:p>
          <a:p>
            <a:pPr marL="609600" indent="-609600">
              <a:lnSpc>
                <a:spcPct val="90000"/>
              </a:lnSpc>
              <a:buFontTx/>
              <a:buAutoNum type="arabicPeriod"/>
            </a:pPr>
            <a:r>
              <a:rPr lang="en-US" sz="2400" smtClean="0"/>
              <a:t>In an effort to </a:t>
            </a:r>
            <a:r>
              <a:rPr lang="en-US" sz="2400" b="1" smtClean="0">
                <a:solidFill>
                  <a:schemeClr val="accent2"/>
                </a:solidFill>
              </a:rPr>
              <a:t>make work pay</a:t>
            </a:r>
            <a:r>
              <a:rPr lang="en-US" sz="2400" smtClean="0"/>
              <a:t>, we helped 83% of program participants access more resources to ensure adequate shelter, food, safety, &amp; medical care (ROI = 3:1)</a:t>
            </a:r>
          </a:p>
          <a:p>
            <a:pPr marL="609600" indent="-609600">
              <a:lnSpc>
                <a:spcPct val="90000"/>
              </a:lnSpc>
              <a:buFontTx/>
              <a:buAutoNum type="arabicPeriod"/>
            </a:pPr>
            <a:r>
              <a:rPr lang="en-US" sz="2400" smtClean="0"/>
              <a:t>Projected that &gt; 1/3 of participants became banked</a:t>
            </a:r>
          </a:p>
          <a:p>
            <a:pPr marL="609600" indent="-609600">
              <a:lnSpc>
                <a:spcPct val="90000"/>
              </a:lnSpc>
              <a:buFontTx/>
              <a:buNone/>
            </a:pPr>
            <a:endParaRPr lang="en-US" sz="2400" smtClean="0"/>
          </a:p>
          <a:p>
            <a:pPr marL="609600" indent="-609600">
              <a:lnSpc>
                <a:spcPct val="90000"/>
              </a:lnSpc>
              <a:buFontTx/>
              <a:buAutoNum type="arabicPeriod"/>
            </a:pPr>
            <a:endParaRPr lang="en-US" sz="2000" smtClean="0"/>
          </a:p>
        </p:txBody>
      </p:sp>
    </p:spTree>
  </p:cSld>
  <p:clrMapOvr>
    <a:masterClrMapping/>
  </p:clrMapOvr>
  <p:transition>
    <p:cover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ED64D815-5619-48A1-A84C-A958BACA6989}" type="slidenum">
              <a:rPr lang="en-US"/>
              <a:pPr/>
              <a:t>15</a:t>
            </a:fld>
            <a:endParaRPr lang="en-US"/>
          </a:p>
        </p:txBody>
      </p:sp>
      <p:sp>
        <p:nvSpPr>
          <p:cNvPr id="162818" name="Rectangle 2"/>
          <p:cNvSpPr>
            <a:spLocks noGrp="1" noChangeArrowheads="1"/>
          </p:cNvSpPr>
          <p:nvPr>
            <p:ph type="title"/>
          </p:nvPr>
        </p:nvSpPr>
        <p:spPr>
          <a:xfrm>
            <a:off x="381000" y="1828800"/>
            <a:ext cx="8229600" cy="1143000"/>
          </a:xfrm>
        </p:spPr>
        <p:txBody>
          <a:bodyPr/>
          <a:lstStyle/>
          <a:p>
            <a:r>
              <a:rPr lang="en-US" sz="3200" smtClean="0">
                <a:solidFill>
                  <a:schemeClr val="tx1"/>
                </a:solidFill>
              </a:rPr>
              <a:t>Increasing the number of people living longer, healthier lives.</a:t>
            </a:r>
          </a:p>
        </p:txBody>
      </p:sp>
      <p:sp>
        <p:nvSpPr>
          <p:cNvPr id="162820" name="Text Box 4"/>
          <p:cNvSpPr txBox="1">
            <a:spLocks noChangeArrowheads="1"/>
          </p:cNvSpPr>
          <p:nvPr/>
        </p:nvSpPr>
        <p:spPr bwMode="auto">
          <a:xfrm>
            <a:off x="3429000" y="596900"/>
            <a:ext cx="2667000" cy="823913"/>
          </a:xfrm>
          <a:prstGeom prst="rect">
            <a:avLst/>
          </a:prstGeom>
          <a:noFill/>
          <a:ln w="9525">
            <a:noFill/>
            <a:miter lim="800000"/>
            <a:headEnd/>
            <a:tailEnd/>
          </a:ln>
          <a:effectLst/>
        </p:spPr>
        <p:txBody>
          <a:bodyPr>
            <a:spAutoFit/>
          </a:bodyPr>
          <a:lstStyle/>
          <a:p>
            <a:r>
              <a:rPr lang="en-US" sz="4800" b="1">
                <a:solidFill>
                  <a:srgbClr val="3333FF"/>
                </a:solidFill>
              </a:rPr>
              <a:t>Health</a:t>
            </a:r>
          </a:p>
        </p:txBody>
      </p:sp>
    </p:spTree>
  </p:cSld>
  <p:clrMapOvr>
    <a:masterClrMapping/>
  </p:clrMapOvr>
  <p:transition>
    <p:cover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fld id="{3BDDB55B-DAA6-4D58-905B-8CD7324312EA}" type="slidenum">
              <a:rPr lang="en-US"/>
              <a:pPr/>
              <a:t>16</a:t>
            </a:fld>
            <a:endParaRPr lang="en-US"/>
          </a:p>
        </p:txBody>
      </p:sp>
      <p:sp>
        <p:nvSpPr>
          <p:cNvPr id="197634" name="Rectangle 2"/>
          <p:cNvSpPr>
            <a:spLocks noGrp="1" noChangeArrowheads="1"/>
          </p:cNvSpPr>
          <p:nvPr>
            <p:ph type="title"/>
          </p:nvPr>
        </p:nvSpPr>
        <p:spPr>
          <a:xfrm>
            <a:off x="304800" y="228600"/>
            <a:ext cx="8229600" cy="609600"/>
          </a:xfrm>
        </p:spPr>
        <p:txBody>
          <a:bodyPr/>
          <a:lstStyle/>
          <a:p>
            <a:r>
              <a:rPr lang="en-US" smtClean="0"/>
              <a:t>Model</a:t>
            </a:r>
          </a:p>
        </p:txBody>
      </p:sp>
      <p:sp>
        <p:nvSpPr>
          <p:cNvPr id="197635" name="Rectangle 3"/>
          <p:cNvSpPr>
            <a:spLocks noGrp="1" noChangeArrowheads="1"/>
          </p:cNvSpPr>
          <p:nvPr>
            <p:ph type="body" sz="half" idx="2"/>
          </p:nvPr>
        </p:nvSpPr>
        <p:spPr>
          <a:xfrm>
            <a:off x="304800" y="1066800"/>
            <a:ext cx="4495800" cy="4876800"/>
          </a:xfrm>
        </p:spPr>
        <p:txBody>
          <a:bodyPr/>
          <a:lstStyle/>
          <a:p>
            <a:pPr marL="0" indent="0">
              <a:lnSpc>
                <a:spcPct val="90000"/>
              </a:lnSpc>
              <a:buFontTx/>
              <a:buNone/>
            </a:pPr>
            <a:endParaRPr lang="en-US" sz="1400" smtClean="0">
              <a:solidFill>
                <a:srgbClr val="FF0000"/>
              </a:solidFill>
            </a:endParaRPr>
          </a:p>
          <a:p>
            <a:pPr marL="0" indent="0">
              <a:lnSpc>
                <a:spcPct val="90000"/>
              </a:lnSpc>
              <a:spcBef>
                <a:spcPct val="0"/>
              </a:spcBef>
              <a:buFont typeface="Wingdings" pitchFamily="2" charset="2"/>
              <a:buNone/>
            </a:pPr>
            <a:r>
              <a:rPr lang="en-US" sz="2400" b="1" u="sng" smtClean="0"/>
              <a:t>Overall Intended Impact</a:t>
            </a:r>
          </a:p>
          <a:p>
            <a:pPr marL="0" indent="0">
              <a:lnSpc>
                <a:spcPct val="90000"/>
              </a:lnSpc>
              <a:spcBef>
                <a:spcPct val="0"/>
              </a:spcBef>
              <a:buFont typeface="Wingdings" pitchFamily="2" charset="2"/>
              <a:buNone/>
            </a:pPr>
            <a:r>
              <a:rPr lang="en-US" sz="1600" smtClean="0"/>
              <a:t>United Way will improve the health and wellness of people and communities by addressing basic needs, targeting prevention, and ensuring families receive necessary care.</a:t>
            </a:r>
          </a:p>
          <a:p>
            <a:pPr marL="0" indent="0">
              <a:lnSpc>
                <a:spcPct val="90000"/>
              </a:lnSpc>
              <a:spcBef>
                <a:spcPct val="0"/>
              </a:spcBef>
              <a:buFont typeface="Wingdings" pitchFamily="2" charset="2"/>
              <a:buNone/>
            </a:pPr>
            <a:endParaRPr lang="en-US" sz="2400" b="1" u="sng" smtClean="0">
              <a:cs typeface="Arial" charset="0"/>
            </a:endParaRPr>
          </a:p>
          <a:p>
            <a:pPr marL="0" indent="0">
              <a:lnSpc>
                <a:spcPct val="90000"/>
              </a:lnSpc>
              <a:spcBef>
                <a:spcPct val="0"/>
              </a:spcBef>
              <a:buFont typeface="Wingdings" pitchFamily="2" charset="2"/>
              <a:buNone/>
            </a:pPr>
            <a:r>
              <a:rPr lang="en-US" sz="2400" b="1" u="sng" smtClean="0">
                <a:cs typeface="Arial" charset="0"/>
              </a:rPr>
              <a:t>Multilevel Strategies</a:t>
            </a:r>
          </a:p>
          <a:p>
            <a:pPr marL="0" indent="0">
              <a:lnSpc>
                <a:spcPct val="90000"/>
              </a:lnSpc>
              <a:spcBef>
                <a:spcPct val="0"/>
              </a:spcBef>
              <a:buFont typeface="Wingdings" pitchFamily="2" charset="2"/>
              <a:buNone/>
            </a:pPr>
            <a:endParaRPr lang="en-US" sz="1800" b="1" u="sng" smtClean="0">
              <a:cs typeface="Arial" charset="0"/>
            </a:endParaRPr>
          </a:p>
          <a:p>
            <a:pPr marL="457200" lvl="1" indent="-282575">
              <a:lnSpc>
                <a:spcPct val="90000"/>
              </a:lnSpc>
              <a:spcBef>
                <a:spcPct val="0"/>
              </a:spcBef>
              <a:buFont typeface="Wingdings" pitchFamily="2" charset="2"/>
              <a:buChar char="q"/>
            </a:pPr>
            <a:r>
              <a:rPr lang="en-US" sz="1800" smtClean="0">
                <a:ea typeface="ＭＳ Ｐゴシック" pitchFamily="-97" charset="-128"/>
                <a:cs typeface="Arial" charset="0"/>
              </a:rPr>
              <a:t>Strategic Program Funding</a:t>
            </a:r>
          </a:p>
          <a:p>
            <a:pPr marL="457200" lvl="1" indent="-282575">
              <a:lnSpc>
                <a:spcPct val="90000"/>
              </a:lnSpc>
              <a:spcBef>
                <a:spcPct val="0"/>
              </a:spcBef>
              <a:buFont typeface="Wingdings" pitchFamily="2" charset="2"/>
              <a:buChar char="q"/>
            </a:pPr>
            <a:r>
              <a:rPr lang="en-US" sz="1800" smtClean="0">
                <a:ea typeface="ＭＳ Ｐゴシック" pitchFamily="-97" charset="-128"/>
                <a:cs typeface="Arial" charset="0"/>
              </a:rPr>
              <a:t>Community-Based Initiatives</a:t>
            </a:r>
          </a:p>
          <a:p>
            <a:pPr marL="457200" lvl="1" indent="-282575">
              <a:lnSpc>
                <a:spcPct val="90000"/>
              </a:lnSpc>
              <a:spcBef>
                <a:spcPct val="0"/>
              </a:spcBef>
              <a:buFont typeface="Wingdings" pitchFamily="2" charset="2"/>
              <a:buChar char="q"/>
            </a:pPr>
            <a:r>
              <a:rPr lang="en-US" sz="1800" smtClean="0">
                <a:ea typeface="ＭＳ Ｐゴシック" pitchFamily="-97" charset="-128"/>
                <a:cs typeface="Arial" charset="0"/>
              </a:rPr>
              <a:t>Public Policy Agenda</a:t>
            </a:r>
          </a:p>
          <a:p>
            <a:pPr marL="0" indent="0" algn="just">
              <a:lnSpc>
                <a:spcPct val="90000"/>
              </a:lnSpc>
              <a:buFont typeface="Wingdings" pitchFamily="2" charset="2"/>
              <a:buNone/>
            </a:pPr>
            <a:endParaRPr lang="en-US" sz="2000" smtClean="0">
              <a:solidFill>
                <a:srgbClr val="FF0000"/>
              </a:solidFill>
              <a:cs typeface="Arial" charset="0"/>
            </a:endParaRPr>
          </a:p>
          <a:p>
            <a:pPr marL="0" indent="0" algn="just">
              <a:lnSpc>
                <a:spcPct val="90000"/>
              </a:lnSpc>
              <a:buFont typeface="Wingdings" pitchFamily="2" charset="2"/>
              <a:buChar char="§"/>
            </a:pPr>
            <a:endParaRPr lang="en-US" sz="2000" smtClean="0">
              <a:solidFill>
                <a:srgbClr val="FF0000"/>
              </a:solidFill>
              <a:cs typeface="Arial" charset="0"/>
            </a:endParaRPr>
          </a:p>
          <a:p>
            <a:pPr marL="0" indent="0" algn="just">
              <a:lnSpc>
                <a:spcPct val="90000"/>
              </a:lnSpc>
            </a:pPr>
            <a:endParaRPr lang="en-US" sz="1400" smtClean="0">
              <a:solidFill>
                <a:srgbClr val="FF0000"/>
              </a:solidFill>
              <a:cs typeface="Arial" charset="0"/>
            </a:endParaRPr>
          </a:p>
          <a:p>
            <a:pPr marL="0" indent="0" algn="just">
              <a:lnSpc>
                <a:spcPct val="90000"/>
              </a:lnSpc>
              <a:buFontTx/>
              <a:buNone/>
            </a:pPr>
            <a:endParaRPr lang="en-US" sz="1400" smtClean="0">
              <a:solidFill>
                <a:srgbClr val="FF0000"/>
              </a:solidFill>
              <a:cs typeface="Arial" charset="0"/>
            </a:endParaRPr>
          </a:p>
        </p:txBody>
      </p:sp>
      <p:graphicFrame>
        <p:nvGraphicFramePr>
          <p:cNvPr id="197636" name="Diagram 4"/>
          <p:cNvGraphicFramePr>
            <a:graphicFrameLocks/>
          </p:cNvGraphicFramePr>
          <p:nvPr/>
        </p:nvGraphicFramePr>
        <p:xfrm>
          <a:off x="3733800" y="1219200"/>
          <a:ext cx="6019800" cy="5257800"/>
        </p:xfrm>
        <a:graphic>
          <a:graphicData uri="http://schemas.openxmlformats.org/drawingml/2006/compatibility">
            <com:legacyDrawing xmlns:com="http://schemas.openxmlformats.org/drawingml/2006/compatibility" spid="_x0000_s197636"/>
          </a:graphicData>
        </a:graphic>
      </p:graphicFrame>
      <p:sp>
        <p:nvSpPr>
          <p:cNvPr id="197644" name="Text Box 12"/>
          <p:cNvSpPr txBox="1">
            <a:spLocks noChangeArrowheads="1"/>
          </p:cNvSpPr>
          <p:nvPr/>
        </p:nvSpPr>
        <p:spPr bwMode="auto">
          <a:xfrm>
            <a:off x="5181600" y="1219200"/>
            <a:ext cx="3505200" cy="519113"/>
          </a:xfrm>
          <a:prstGeom prst="rect">
            <a:avLst/>
          </a:prstGeom>
          <a:noFill/>
          <a:ln w="9525">
            <a:noFill/>
            <a:miter lim="800000"/>
            <a:headEnd/>
            <a:tailEnd/>
          </a:ln>
          <a:effectLst/>
        </p:spPr>
        <p:txBody>
          <a:bodyPr>
            <a:spAutoFit/>
          </a:bodyPr>
          <a:lstStyle/>
          <a:p>
            <a:pPr algn="ctr"/>
            <a:r>
              <a:rPr lang="en-US" sz="2800" b="1" u="sng"/>
              <a:t>Three Impact Areas</a:t>
            </a:r>
          </a:p>
        </p:txBody>
      </p:sp>
    </p:spTree>
  </p:cSld>
  <p:clrMapOvr>
    <a:masterClrMapping/>
  </p:clrMapOvr>
  <p:transition>
    <p:cover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fld id="{E2979B67-4884-4CB4-8977-D1B568BD715C}" type="slidenum">
              <a:rPr lang="en-US"/>
              <a:pPr/>
              <a:t>17</a:t>
            </a:fld>
            <a:endParaRPr lang="en-US"/>
          </a:p>
        </p:txBody>
      </p:sp>
      <p:sp>
        <p:nvSpPr>
          <p:cNvPr id="369666" name="Rectangle 2"/>
          <p:cNvSpPr>
            <a:spLocks noGrp="1" noChangeArrowheads="1"/>
          </p:cNvSpPr>
          <p:nvPr>
            <p:ph type="title"/>
          </p:nvPr>
        </p:nvSpPr>
        <p:spPr>
          <a:xfrm>
            <a:off x="304800" y="152400"/>
            <a:ext cx="8229600" cy="487363"/>
          </a:xfrm>
        </p:spPr>
        <p:txBody>
          <a:bodyPr/>
          <a:lstStyle/>
          <a:p>
            <a:r>
              <a:rPr lang="en-US" sz="3200" smtClean="0"/>
              <a:t>Health Investment</a:t>
            </a:r>
          </a:p>
        </p:txBody>
      </p:sp>
      <p:sp>
        <p:nvSpPr>
          <p:cNvPr id="369667" name="Rectangle 3"/>
          <p:cNvSpPr>
            <a:spLocks noGrp="1" noChangeArrowheads="1"/>
          </p:cNvSpPr>
          <p:nvPr>
            <p:ph type="body" sz="half" idx="1"/>
          </p:nvPr>
        </p:nvSpPr>
        <p:spPr>
          <a:xfrm>
            <a:off x="228600" y="685800"/>
            <a:ext cx="4038600" cy="5029200"/>
          </a:xfrm>
        </p:spPr>
        <p:txBody>
          <a:bodyPr/>
          <a:lstStyle/>
          <a:p>
            <a:pPr>
              <a:buFontTx/>
              <a:buNone/>
            </a:pPr>
            <a:r>
              <a:rPr lang="en-US" sz="2400" b="1" u="sng" smtClean="0"/>
              <a:t>Portfolio</a:t>
            </a:r>
          </a:p>
          <a:p>
            <a:r>
              <a:rPr lang="en-US" sz="2000" smtClean="0"/>
              <a:t>$12.4 million</a:t>
            </a:r>
          </a:p>
          <a:p>
            <a:r>
              <a:rPr lang="en-US" sz="2000" smtClean="0"/>
              <a:t>176 programs</a:t>
            </a:r>
          </a:p>
          <a:p>
            <a:r>
              <a:rPr lang="en-US" sz="2000" smtClean="0"/>
              <a:t>Serving people under 200% FPL with </a:t>
            </a:r>
            <a:r>
              <a:rPr lang="en-US" sz="2000" i="1" smtClean="0"/>
              <a:t>multiple</a:t>
            </a:r>
            <a:r>
              <a:rPr lang="en-US" sz="2000" smtClean="0"/>
              <a:t> barriers</a:t>
            </a:r>
          </a:p>
          <a:p>
            <a:r>
              <a:rPr lang="en-US" sz="2000" smtClean="0"/>
              <a:t>Linking clients at food pantries/shelters with ongoing medical care</a:t>
            </a:r>
          </a:p>
          <a:p>
            <a:r>
              <a:rPr lang="en-US" sz="2000" smtClean="0"/>
              <a:t>School-based health centers</a:t>
            </a:r>
          </a:p>
          <a:p>
            <a:r>
              <a:rPr lang="en-US" sz="2000" smtClean="0"/>
              <a:t>Community campaigns &amp; activities centered on healthy eating and physical activity</a:t>
            </a:r>
          </a:p>
          <a:p>
            <a:pPr>
              <a:buFontTx/>
              <a:buNone/>
            </a:pPr>
            <a:endParaRPr lang="en-US" sz="2000" smtClean="0"/>
          </a:p>
          <a:p>
            <a:endParaRPr lang="en-US" sz="2400" smtClean="0"/>
          </a:p>
          <a:p>
            <a:pPr>
              <a:buFontTx/>
              <a:buNone/>
            </a:pPr>
            <a:endParaRPr lang="en-US" sz="2400" smtClean="0"/>
          </a:p>
        </p:txBody>
      </p:sp>
      <p:graphicFrame>
        <p:nvGraphicFramePr>
          <p:cNvPr id="369668" name="Object 4"/>
          <p:cNvGraphicFramePr>
            <a:graphicFrameLocks noChangeAspect="1"/>
          </p:cNvGraphicFramePr>
          <p:nvPr>
            <p:ph sz="half" idx="2"/>
          </p:nvPr>
        </p:nvGraphicFramePr>
        <p:xfrm>
          <a:off x="3886200" y="3048000"/>
          <a:ext cx="4991100" cy="3621088"/>
        </p:xfrm>
        <a:graphic>
          <a:graphicData uri="http://schemas.openxmlformats.org/presentationml/2006/ole">
            <p:oleObj spid="_x0000_s369668" name="Chart" r:id="rId3" imgW="3991051" imgH="2895600" progId="MSGraph.Chart.8">
              <p:embed followColorScheme="full"/>
            </p:oleObj>
          </a:graphicData>
        </a:graphic>
      </p:graphicFrame>
      <p:sp>
        <p:nvSpPr>
          <p:cNvPr id="369669" name="Text Box 5"/>
          <p:cNvSpPr txBox="1">
            <a:spLocks noChangeArrowheads="1"/>
          </p:cNvSpPr>
          <p:nvPr/>
        </p:nvSpPr>
        <p:spPr bwMode="auto">
          <a:xfrm>
            <a:off x="4343400" y="762000"/>
            <a:ext cx="4419600" cy="2212975"/>
          </a:xfrm>
          <a:prstGeom prst="rect">
            <a:avLst/>
          </a:prstGeom>
          <a:noFill/>
          <a:ln w="9525">
            <a:noFill/>
            <a:miter lim="800000"/>
            <a:headEnd/>
            <a:tailEnd/>
          </a:ln>
          <a:effectLst/>
        </p:spPr>
        <p:txBody>
          <a:bodyPr>
            <a:spAutoFit/>
          </a:bodyPr>
          <a:lstStyle/>
          <a:p>
            <a:pPr eaLnBrk="0" hangingPunct="0">
              <a:lnSpc>
                <a:spcPct val="80000"/>
              </a:lnSpc>
              <a:spcBef>
                <a:spcPct val="20000"/>
              </a:spcBef>
            </a:pPr>
            <a:endParaRPr lang="en-US" sz="2400" b="1" u="sng"/>
          </a:p>
          <a:p>
            <a:pPr>
              <a:buFontTx/>
              <a:buChar char="•"/>
            </a:pPr>
            <a:r>
              <a:rPr lang="en-US" sz="2000"/>
              <a:t>Crisis/Response ($7.1M)</a:t>
            </a:r>
          </a:p>
          <a:p>
            <a:pPr>
              <a:buFontTx/>
              <a:buChar char="•"/>
            </a:pPr>
            <a:r>
              <a:rPr lang="en-US" sz="2000"/>
              <a:t>Access &amp; Prevention ($5.3M)</a:t>
            </a:r>
          </a:p>
          <a:p>
            <a:endParaRPr lang="en-US" sz="2000"/>
          </a:p>
          <a:p>
            <a:endParaRPr lang="en-US" sz="2000"/>
          </a:p>
          <a:p>
            <a:endParaRPr lang="en-US" sz="2000"/>
          </a:p>
          <a:p>
            <a:endParaRPr lang="en-US" sz="2000"/>
          </a:p>
        </p:txBody>
      </p:sp>
    </p:spTree>
  </p:cSld>
  <p:clrMapOvr>
    <a:masterClrMapping/>
  </p:clrMapOvr>
  <p:transition>
    <p:cover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EC7D36E1-9AF7-4CAD-88B1-B66AB5B1FAB1}" type="slidenum">
              <a:rPr lang="en-US"/>
              <a:pPr/>
              <a:t>18</a:t>
            </a:fld>
            <a:endParaRPr lang="en-US"/>
          </a:p>
        </p:txBody>
      </p:sp>
      <p:sp>
        <p:nvSpPr>
          <p:cNvPr id="214018" name="Rectangle 2"/>
          <p:cNvSpPr>
            <a:spLocks noGrp="1" noChangeArrowheads="1"/>
          </p:cNvSpPr>
          <p:nvPr>
            <p:ph type="title"/>
          </p:nvPr>
        </p:nvSpPr>
        <p:spPr/>
        <p:txBody>
          <a:bodyPr/>
          <a:lstStyle/>
          <a:p>
            <a:r>
              <a:rPr lang="en-US" smtClean="0"/>
              <a:t>Real People.  Real Results.</a:t>
            </a:r>
          </a:p>
        </p:txBody>
      </p:sp>
      <p:sp>
        <p:nvSpPr>
          <p:cNvPr id="214019" name="Rectangle 3"/>
          <p:cNvSpPr>
            <a:spLocks noGrp="1" noChangeArrowheads="1"/>
          </p:cNvSpPr>
          <p:nvPr>
            <p:ph type="body" idx="1"/>
          </p:nvPr>
        </p:nvSpPr>
        <p:spPr>
          <a:xfrm>
            <a:off x="457200" y="1600200"/>
            <a:ext cx="8229600" cy="4800600"/>
          </a:xfrm>
        </p:spPr>
        <p:txBody>
          <a:bodyPr/>
          <a:lstStyle/>
          <a:p>
            <a:pPr marL="609600" indent="-609600">
              <a:buClr>
                <a:schemeClr val="tx1"/>
              </a:buClr>
              <a:buFontTx/>
              <a:buAutoNum type="arabicPeriod"/>
            </a:pPr>
            <a:r>
              <a:rPr lang="en-US" sz="2400" b="1" smtClean="0">
                <a:solidFill>
                  <a:schemeClr val="accent2"/>
                </a:solidFill>
              </a:rPr>
              <a:t>Basic needs</a:t>
            </a:r>
            <a:r>
              <a:rPr lang="en-US" sz="2400" smtClean="0"/>
              <a:t> must be met before people can be healthy—UWMC connects </a:t>
            </a:r>
            <a:r>
              <a:rPr lang="en-US" sz="2400" b="1" smtClean="0">
                <a:solidFill>
                  <a:schemeClr val="accent2"/>
                </a:solidFill>
              </a:rPr>
              <a:t>over 1 million people</a:t>
            </a:r>
            <a:r>
              <a:rPr lang="en-US" sz="2400" smtClean="0"/>
              <a:t> with food, shelter, and freedom from violence.</a:t>
            </a:r>
          </a:p>
          <a:p>
            <a:pPr marL="609600" indent="-609600">
              <a:buClr>
                <a:schemeClr val="tx1"/>
              </a:buClr>
              <a:buFontTx/>
              <a:buAutoNum type="arabicPeriod"/>
            </a:pPr>
            <a:endParaRPr lang="en-US" sz="1000" smtClean="0"/>
          </a:p>
          <a:p>
            <a:pPr marL="609600" indent="-609600">
              <a:buClr>
                <a:schemeClr val="tx1"/>
              </a:buClr>
              <a:buFontTx/>
              <a:buAutoNum type="arabicPeriod"/>
            </a:pPr>
            <a:r>
              <a:rPr lang="en-US" sz="2400" smtClean="0"/>
              <a:t>For people with 250% worse access to physical, social, and mental health care, we are reaching </a:t>
            </a:r>
            <a:r>
              <a:rPr lang="en-US" sz="2400" b="1" smtClean="0">
                <a:solidFill>
                  <a:schemeClr val="accent2"/>
                </a:solidFill>
              </a:rPr>
              <a:t>over</a:t>
            </a:r>
            <a:r>
              <a:rPr lang="en-US" sz="2400" smtClean="0"/>
              <a:t> </a:t>
            </a:r>
            <a:r>
              <a:rPr lang="en-US" sz="2400" b="1" smtClean="0">
                <a:solidFill>
                  <a:schemeClr val="accent2"/>
                </a:solidFill>
              </a:rPr>
              <a:t>100,000 households with a medical home</a:t>
            </a:r>
            <a:r>
              <a:rPr lang="en-US" sz="2400" smtClean="0"/>
              <a:t>. </a:t>
            </a:r>
          </a:p>
          <a:p>
            <a:pPr marL="609600" indent="-609600">
              <a:buClr>
                <a:schemeClr val="tx1"/>
              </a:buClr>
              <a:buFontTx/>
              <a:buAutoNum type="arabicPeriod"/>
            </a:pPr>
            <a:endParaRPr lang="en-US" sz="1000" smtClean="0"/>
          </a:p>
          <a:p>
            <a:pPr marL="609600" indent="-609600">
              <a:buClr>
                <a:schemeClr val="tx1"/>
              </a:buClr>
              <a:buFontTx/>
              <a:buAutoNum type="arabicPeriod"/>
            </a:pPr>
            <a:r>
              <a:rPr lang="en-US" sz="2400" smtClean="0"/>
              <a:t>United Way is cutting right to the heart of the obesity epidemic by increasing healthy eating and exercise, and eliminating food deserts—an </a:t>
            </a:r>
            <a:r>
              <a:rPr lang="en-US" sz="2400" b="1" smtClean="0">
                <a:solidFill>
                  <a:schemeClr val="accent2"/>
                </a:solidFill>
              </a:rPr>
              <a:t>upstream approach to better health for almost 100,000 youth and adults.</a:t>
            </a:r>
          </a:p>
          <a:p>
            <a:pPr marL="609600" indent="-609600"/>
            <a:endParaRPr lang="en-US" sz="2400" b="1" smtClean="0">
              <a:solidFill>
                <a:schemeClr val="accent2"/>
              </a:solidFill>
            </a:endParaRPr>
          </a:p>
          <a:p>
            <a:pPr marL="609600" indent="-609600">
              <a:buFontTx/>
              <a:buAutoNum type="arabicPeriod"/>
            </a:pPr>
            <a:endParaRPr lang="en-US" smtClean="0"/>
          </a:p>
        </p:txBody>
      </p:sp>
    </p:spTree>
  </p:cSld>
  <p:clrMapOvr>
    <a:masterClrMapping/>
  </p:clrMapOvr>
  <p:transition>
    <p:cover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ctrTitle"/>
          </p:nvPr>
        </p:nvSpPr>
        <p:spPr>
          <a:xfrm>
            <a:off x="609600" y="1676400"/>
            <a:ext cx="7772400" cy="1470025"/>
          </a:xfrm>
        </p:spPr>
        <p:txBody>
          <a:bodyPr/>
          <a:lstStyle/>
          <a:p>
            <a:r>
              <a:rPr lang="en-US" sz="3200" smtClean="0">
                <a:solidFill>
                  <a:schemeClr val="tx1"/>
                </a:solidFill>
              </a:rPr>
              <a:t/>
            </a:r>
            <a:br>
              <a:rPr lang="en-US" sz="3200" smtClean="0">
                <a:solidFill>
                  <a:schemeClr val="tx1"/>
                </a:solidFill>
              </a:rPr>
            </a:br>
            <a:r>
              <a:rPr lang="en-US" sz="3200" smtClean="0">
                <a:solidFill>
                  <a:schemeClr val="tx1"/>
                </a:solidFill>
              </a:rPr>
              <a:t>Building School Ready Communities for Metropolitan Chicago</a:t>
            </a:r>
            <a:br>
              <a:rPr lang="en-US" sz="3200" smtClean="0">
                <a:solidFill>
                  <a:schemeClr val="tx1"/>
                </a:solidFill>
              </a:rPr>
            </a:br>
            <a:endParaRPr lang="en-US" sz="3200" smtClean="0">
              <a:solidFill>
                <a:schemeClr val="tx1"/>
              </a:solidFill>
            </a:endParaRPr>
          </a:p>
        </p:txBody>
      </p:sp>
      <p:sp>
        <p:nvSpPr>
          <p:cNvPr id="379907" name="Rectangle 3"/>
          <p:cNvSpPr>
            <a:spLocks noGrp="1" noChangeArrowheads="1"/>
          </p:cNvSpPr>
          <p:nvPr>
            <p:ph type="subTitle" idx="1"/>
          </p:nvPr>
        </p:nvSpPr>
        <p:spPr/>
        <p:txBody>
          <a:bodyPr/>
          <a:lstStyle/>
          <a:p>
            <a:endParaRPr lang="en-US" b="1" u="sng" smtClean="0"/>
          </a:p>
        </p:txBody>
      </p:sp>
      <p:sp>
        <p:nvSpPr>
          <p:cNvPr id="379908" name="Text Box 4"/>
          <p:cNvSpPr txBox="1">
            <a:spLocks noChangeArrowheads="1"/>
          </p:cNvSpPr>
          <p:nvPr/>
        </p:nvSpPr>
        <p:spPr bwMode="auto">
          <a:xfrm>
            <a:off x="2971800" y="304800"/>
            <a:ext cx="3962400" cy="823913"/>
          </a:xfrm>
          <a:prstGeom prst="rect">
            <a:avLst/>
          </a:prstGeom>
          <a:noFill/>
          <a:ln w="9525">
            <a:noFill/>
            <a:miter lim="800000"/>
            <a:headEnd/>
            <a:tailEnd/>
          </a:ln>
          <a:effectLst/>
        </p:spPr>
        <p:txBody>
          <a:bodyPr>
            <a:spAutoFit/>
          </a:bodyPr>
          <a:lstStyle/>
          <a:p>
            <a:r>
              <a:rPr lang="en-US" sz="4800" b="1">
                <a:solidFill>
                  <a:srgbClr val="3333FF"/>
                </a:solidFill>
              </a:rPr>
              <a:t>Education</a:t>
            </a:r>
          </a:p>
        </p:txBody>
      </p:sp>
    </p:spTree>
  </p:cSld>
  <p:clrMapOvr>
    <a:masterClrMapping/>
  </p:clrMapOvr>
  <p:transition>
    <p:cover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22E354D8-8B8C-4612-9E05-AC8D2E75BFB4}" type="slidenum">
              <a:rPr lang="en-US"/>
              <a:pPr/>
              <a:t>2</a:t>
            </a:fld>
            <a:endParaRPr lang="en-US"/>
          </a:p>
        </p:txBody>
      </p:sp>
      <p:sp>
        <p:nvSpPr>
          <p:cNvPr id="57346" name="Rectangle 2"/>
          <p:cNvSpPr>
            <a:spLocks noGrp="1" noChangeArrowheads="1"/>
          </p:cNvSpPr>
          <p:nvPr>
            <p:ph type="title"/>
          </p:nvPr>
        </p:nvSpPr>
        <p:spPr>
          <a:xfrm>
            <a:off x="457200" y="304800"/>
            <a:ext cx="8229600" cy="1143000"/>
          </a:xfrm>
        </p:spPr>
        <p:txBody>
          <a:bodyPr/>
          <a:lstStyle/>
          <a:p>
            <a:pPr algn="l"/>
            <a:r>
              <a:rPr lang="en-US" smtClean="0"/>
              <a:t>United Way’s Community Resources </a:t>
            </a:r>
            <a:endParaRPr lang="en-US" b="1" smtClean="0">
              <a:solidFill>
                <a:srgbClr val="0000FF"/>
              </a:solidFill>
            </a:endParaRPr>
          </a:p>
        </p:txBody>
      </p:sp>
      <p:sp>
        <p:nvSpPr>
          <p:cNvPr id="57347" name="Rectangle 3"/>
          <p:cNvSpPr>
            <a:spLocks noGrp="1" noChangeArrowheads="1"/>
          </p:cNvSpPr>
          <p:nvPr>
            <p:ph type="body" idx="1"/>
          </p:nvPr>
        </p:nvSpPr>
        <p:spPr>
          <a:xfrm>
            <a:off x="457200" y="1798638"/>
            <a:ext cx="8229600" cy="4525962"/>
          </a:xfrm>
        </p:spPr>
        <p:txBody>
          <a:bodyPr/>
          <a:lstStyle/>
          <a:p>
            <a:r>
              <a:rPr lang="en-US" b="1" smtClean="0"/>
              <a:t>Largest private funding stream </a:t>
            </a:r>
            <a:r>
              <a:rPr lang="en-US" smtClean="0"/>
              <a:t>for human services</a:t>
            </a:r>
            <a:endParaRPr lang="en-US" b="1" smtClean="0"/>
          </a:p>
          <a:p>
            <a:r>
              <a:rPr lang="en-US" b="1" smtClean="0"/>
              <a:t>Access to corporate resources</a:t>
            </a:r>
            <a:r>
              <a:rPr lang="en-US" smtClean="0"/>
              <a:t> (pro bono, volunteers, in kind, technical assistance)</a:t>
            </a:r>
          </a:p>
          <a:p>
            <a:r>
              <a:rPr lang="en-US" b="1" smtClean="0"/>
              <a:t>Relationships</a:t>
            </a:r>
            <a:r>
              <a:rPr lang="en-US" smtClean="0"/>
              <a:t> with 250 agency partners</a:t>
            </a:r>
          </a:p>
          <a:p>
            <a:r>
              <a:rPr lang="en-US" b="1" smtClean="0"/>
              <a:t>“Neutral” convenor/coordinator </a:t>
            </a:r>
            <a:r>
              <a:rPr lang="en-US" smtClean="0"/>
              <a:t>of business, non-profits &amp; government</a:t>
            </a:r>
            <a:endParaRPr lang="en-US" b="1" smtClean="0"/>
          </a:p>
          <a:p>
            <a:r>
              <a:rPr lang="en-US" b="1" smtClean="0"/>
              <a:t>Recognized/valued</a:t>
            </a:r>
            <a:r>
              <a:rPr lang="en-US" smtClean="0"/>
              <a:t> </a:t>
            </a:r>
            <a:r>
              <a:rPr lang="en-US" b="1" smtClean="0"/>
              <a:t>brand</a:t>
            </a:r>
            <a:r>
              <a:rPr lang="en-US" smtClean="0"/>
              <a:t> </a:t>
            </a:r>
          </a:p>
        </p:txBody>
      </p:sp>
    </p:spTree>
  </p:cSld>
  <p:clrMapOvr>
    <a:masterClrMapping/>
  </p:clrMapOvr>
  <p:transition>
    <p:cover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6"/>
          <p:cNvSpPr>
            <a:spLocks noGrp="1" noChangeArrowheads="1"/>
          </p:cNvSpPr>
          <p:nvPr>
            <p:ph type="sldNum" sz="quarter" idx="12"/>
          </p:nvPr>
        </p:nvSpPr>
        <p:spPr>
          <a:ln/>
        </p:spPr>
        <p:txBody>
          <a:bodyPr/>
          <a:lstStyle/>
          <a:p>
            <a:fld id="{5E1E427A-9B87-4AD0-A516-2980714D7D58}" type="slidenum">
              <a:rPr lang="en-US"/>
              <a:pPr/>
              <a:t>20</a:t>
            </a:fld>
            <a:endParaRPr lang="en-US"/>
          </a:p>
        </p:txBody>
      </p:sp>
      <p:sp>
        <p:nvSpPr>
          <p:cNvPr id="380930" name="Title 6"/>
          <p:cNvSpPr>
            <a:spLocks noGrp="1"/>
          </p:cNvSpPr>
          <p:nvPr>
            <p:ph type="ctrTitle" idx="4294967295"/>
          </p:nvPr>
        </p:nvSpPr>
        <p:spPr>
          <a:xfrm>
            <a:off x="685800" y="2130425"/>
            <a:ext cx="7772400" cy="1470025"/>
          </a:xfrm>
        </p:spPr>
        <p:txBody>
          <a:bodyPr/>
          <a:lstStyle/>
          <a:p>
            <a:pPr>
              <a:spcBef>
                <a:spcPct val="20000"/>
              </a:spcBef>
            </a:pPr>
            <a:r>
              <a:rPr lang="en-US" smtClean="0">
                <a:solidFill>
                  <a:schemeClr val="accent2"/>
                </a:solidFill>
              </a:rPr>
              <a:t>“</a:t>
            </a:r>
            <a:r>
              <a:rPr lang="en-US" i="1" smtClean="0">
                <a:solidFill>
                  <a:schemeClr val="accent2"/>
                </a:solidFill>
              </a:rPr>
              <a:t>Education is not a preparation for life; education is life itself</a:t>
            </a:r>
            <a:r>
              <a:rPr lang="en-US" smtClean="0">
                <a:solidFill>
                  <a:schemeClr val="accent2"/>
                </a:solidFill>
              </a:rPr>
              <a:t>.” </a:t>
            </a:r>
            <a:r>
              <a:rPr lang="en-US" smtClean="0">
                <a:solidFill>
                  <a:schemeClr val="tx1"/>
                </a:solidFill>
              </a:rPr>
              <a:t/>
            </a:r>
            <a:br>
              <a:rPr lang="en-US" smtClean="0">
                <a:solidFill>
                  <a:schemeClr val="tx1"/>
                </a:solidFill>
              </a:rPr>
            </a:br>
            <a:r>
              <a:rPr lang="en-US" sz="2400" smtClean="0">
                <a:solidFill>
                  <a:schemeClr val="accent2"/>
                </a:solidFill>
              </a:rPr>
              <a:t>-John Dewey</a:t>
            </a:r>
            <a:endParaRPr lang="en-US" smtClean="0">
              <a:solidFill>
                <a:schemeClr val="accent2"/>
              </a:solidFill>
            </a:endParaRPr>
          </a:p>
        </p:txBody>
      </p:sp>
    </p:spTree>
  </p:cSld>
  <p:clrMapOvr>
    <a:masterClrMapping/>
  </p:clrMapOvr>
  <p:transition>
    <p:cover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E6E3C830-4FBE-4D3F-8BF4-AFBC21C46065}" type="slidenum">
              <a:rPr lang="en-US"/>
              <a:pPr/>
              <a:t>21</a:t>
            </a:fld>
            <a:endParaRPr lang="en-US"/>
          </a:p>
        </p:txBody>
      </p:sp>
      <p:sp>
        <p:nvSpPr>
          <p:cNvPr id="381954" name="Title 1"/>
          <p:cNvSpPr>
            <a:spLocks noGrp="1"/>
          </p:cNvSpPr>
          <p:nvPr>
            <p:ph type="title" idx="4294967295"/>
          </p:nvPr>
        </p:nvSpPr>
        <p:spPr/>
        <p:txBody>
          <a:bodyPr/>
          <a:lstStyle/>
          <a:p>
            <a:r>
              <a:rPr lang="en-US" sz="3200" smtClean="0">
                <a:solidFill>
                  <a:schemeClr val="tx1"/>
                </a:solidFill>
              </a:rPr>
              <a:t>Proposed Strategy: focus on kids 0-5 and youth in the middle school years</a:t>
            </a:r>
          </a:p>
        </p:txBody>
      </p:sp>
      <p:sp>
        <p:nvSpPr>
          <p:cNvPr id="381955" name="Content Placeholder 2"/>
          <p:cNvSpPr>
            <a:spLocks noGrp="1"/>
          </p:cNvSpPr>
          <p:nvPr>
            <p:ph idx="4294967295"/>
          </p:nvPr>
        </p:nvSpPr>
        <p:spPr/>
        <p:txBody>
          <a:bodyPr/>
          <a:lstStyle/>
          <a:p>
            <a:pPr marL="0" indent="0">
              <a:spcBef>
                <a:spcPts val="600"/>
              </a:spcBef>
              <a:buFontTx/>
              <a:buNone/>
            </a:pPr>
            <a:r>
              <a:rPr lang="en-US" sz="2400" smtClean="0"/>
              <a:t>Ensure children enter school ready to learn</a:t>
            </a:r>
          </a:p>
          <a:p>
            <a:pPr lvl="1">
              <a:spcBef>
                <a:spcPts val="600"/>
              </a:spcBef>
              <a:buFont typeface="MetaBook-Roman" pitchFamily="50" charset="0"/>
              <a:buChar char="•"/>
            </a:pPr>
            <a:r>
              <a:rPr lang="en-US" sz="1800" smtClean="0">
                <a:ea typeface="ＭＳ Ｐゴシック" pitchFamily="-97" charset="-128"/>
              </a:rPr>
              <a:t> Support low income, at-risk families with children 0–5 so children enter kindergarten ready to learn</a:t>
            </a:r>
          </a:p>
          <a:p>
            <a:pPr lvl="1">
              <a:spcBef>
                <a:spcPts val="600"/>
              </a:spcBef>
            </a:pPr>
            <a:r>
              <a:rPr lang="en-US" sz="1400" smtClean="0">
                <a:ea typeface="ＭＳ Ｐゴシック" pitchFamily="-97" charset="-128"/>
              </a:rPr>
              <a:t>A child’s brain develops fastest in the first 5 years</a:t>
            </a:r>
            <a:r>
              <a:rPr lang="en-US" sz="1400" baseline="30000" smtClean="0">
                <a:ea typeface="ＭＳ Ｐゴシック" pitchFamily="-97" charset="-128"/>
              </a:rPr>
              <a:t>1</a:t>
            </a:r>
          </a:p>
          <a:p>
            <a:pPr lvl="1">
              <a:spcBef>
                <a:spcPts val="600"/>
              </a:spcBef>
            </a:pPr>
            <a:r>
              <a:rPr lang="en-US" sz="1400" smtClean="0">
                <a:ea typeface="ＭＳ Ｐゴシック" pitchFamily="-97" charset="-128"/>
              </a:rPr>
              <a:t>46% of kids start school without the skills they need to learn</a:t>
            </a:r>
            <a:r>
              <a:rPr lang="en-US" sz="1400" baseline="30000" smtClean="0">
                <a:ea typeface="ＭＳ Ｐゴシック" pitchFamily="-97" charset="-128"/>
              </a:rPr>
              <a:t>2</a:t>
            </a:r>
          </a:p>
          <a:p>
            <a:pPr lvl="1">
              <a:spcBef>
                <a:spcPts val="600"/>
              </a:spcBef>
            </a:pPr>
            <a:r>
              <a:rPr lang="en-US" sz="1400" smtClean="0">
                <a:ea typeface="ＭＳ Ｐゴシック" pitchFamily="-97" charset="-128"/>
              </a:rPr>
              <a:t>Skill gaps between poor and non-poor show up long before children enter kindergarten</a:t>
            </a:r>
            <a:r>
              <a:rPr lang="en-US" sz="1400" baseline="30000" smtClean="0">
                <a:ea typeface="ＭＳ Ｐゴシック" pitchFamily="-97" charset="-128"/>
              </a:rPr>
              <a:t>4</a:t>
            </a:r>
          </a:p>
          <a:p>
            <a:pPr lvl="1">
              <a:spcBef>
                <a:spcPts val="600"/>
              </a:spcBef>
            </a:pPr>
            <a:r>
              <a:rPr lang="en-US" sz="1400" smtClean="0">
                <a:ea typeface="ＭＳ Ｐゴシック" pitchFamily="-97" charset="-128"/>
              </a:rPr>
              <a:t>The larger the gap at school entry, the harder it is to close</a:t>
            </a:r>
            <a:r>
              <a:rPr lang="en-US" sz="1400" baseline="30000" smtClean="0">
                <a:ea typeface="ＭＳ Ｐゴシック" pitchFamily="-97" charset="-128"/>
              </a:rPr>
              <a:t>5</a:t>
            </a:r>
            <a:endParaRPr lang="en-US" sz="1600" smtClean="0">
              <a:ea typeface="ＭＳ Ｐゴシック" pitchFamily="-97" charset="-128"/>
            </a:endParaRPr>
          </a:p>
          <a:p>
            <a:pPr marL="0" indent="0">
              <a:spcBef>
                <a:spcPts val="600"/>
              </a:spcBef>
              <a:buFontTx/>
              <a:buNone/>
            </a:pPr>
            <a:r>
              <a:rPr lang="en-US" sz="2400" smtClean="0"/>
              <a:t>Support kids to transition successfully into high school</a:t>
            </a:r>
          </a:p>
          <a:p>
            <a:pPr lvl="1">
              <a:spcBef>
                <a:spcPts val="600"/>
              </a:spcBef>
              <a:buFont typeface="MetaBook-Roman" pitchFamily="50" charset="0"/>
              <a:buChar char="•"/>
            </a:pPr>
            <a:r>
              <a:rPr lang="en-US" sz="1800" smtClean="0">
                <a:ea typeface="ＭＳ Ｐゴシック" pitchFamily="-97" charset="-128"/>
              </a:rPr>
              <a:t>Undergird middle school academic success so students complete 9</a:t>
            </a:r>
            <a:r>
              <a:rPr lang="en-US" sz="1800" baseline="30000" smtClean="0">
                <a:ea typeface="ＭＳ Ｐゴシック" pitchFamily="-97" charset="-128"/>
              </a:rPr>
              <a:t>th</a:t>
            </a:r>
            <a:r>
              <a:rPr lang="en-US" sz="1800" smtClean="0">
                <a:ea typeface="ＭＳ Ｐゴシック" pitchFamily="-97" charset="-128"/>
              </a:rPr>
              <a:t> grade on-track and are positioned for ongoing achievement throughout high school</a:t>
            </a:r>
          </a:p>
          <a:p>
            <a:pPr lvl="1">
              <a:spcBef>
                <a:spcPts val="600"/>
              </a:spcBef>
            </a:pPr>
            <a:r>
              <a:rPr lang="en-US" sz="1400" smtClean="0">
                <a:ea typeface="ＭＳ Ｐゴシック" pitchFamily="-97" charset="-128"/>
              </a:rPr>
              <a:t>Research shows strong correlation between being “off-track” in ninth grade and a likelihood to drop-out</a:t>
            </a:r>
          </a:p>
          <a:p>
            <a:pPr lvl="1">
              <a:spcBef>
                <a:spcPts val="600"/>
              </a:spcBef>
            </a:pPr>
            <a:r>
              <a:rPr lang="en-US" sz="1400" smtClean="0">
                <a:ea typeface="ＭＳ Ｐゴシック" pitchFamily="-97" charset="-128"/>
              </a:rPr>
              <a:t>If they are not “on-track” in grades 6-8, students </a:t>
            </a:r>
            <a:r>
              <a:rPr lang="en-US" sz="1400" b="1" u="sng" smtClean="0">
                <a:ea typeface="ＭＳ Ｐゴシック" pitchFamily="-97" charset="-128"/>
              </a:rPr>
              <a:t>can </a:t>
            </a:r>
            <a:r>
              <a:rPr lang="en-US" sz="1400" smtClean="0">
                <a:ea typeface="ＭＳ Ｐゴシック" pitchFamily="-97" charset="-128"/>
              </a:rPr>
              <a:t>improve by the time they get to high school</a:t>
            </a:r>
            <a:r>
              <a:rPr lang="en-US" sz="1400" baseline="30000" smtClean="0">
                <a:ea typeface="ＭＳ Ｐゴシック" pitchFamily="-97" charset="-128"/>
              </a:rPr>
              <a:t>1</a:t>
            </a:r>
            <a:r>
              <a:rPr lang="en-US" sz="1400" smtClean="0">
                <a:ea typeface="ＭＳ Ｐゴシック" pitchFamily="-97" charset="-128"/>
              </a:rPr>
              <a:t> </a:t>
            </a:r>
            <a:endParaRPr lang="en-US" sz="1600" smtClean="0">
              <a:ea typeface="ＭＳ Ｐゴシック" pitchFamily="-97" charset="-128"/>
            </a:endParaRPr>
          </a:p>
        </p:txBody>
      </p:sp>
    </p:spTree>
  </p:cSld>
  <p:clrMapOvr>
    <a:masterClrMapping/>
  </p:clrMapOvr>
  <p:transition>
    <p:cover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Grp="1" noChangeArrowheads="1"/>
          </p:cNvSpPr>
          <p:nvPr>
            <p:ph type="sldNum" sz="quarter" idx="12"/>
          </p:nvPr>
        </p:nvSpPr>
        <p:spPr>
          <a:ln/>
        </p:spPr>
        <p:txBody>
          <a:bodyPr/>
          <a:lstStyle/>
          <a:p>
            <a:fld id="{069360C5-BD00-4F0D-9778-557176C2F99B}" type="slidenum">
              <a:rPr lang="en-US"/>
              <a:pPr/>
              <a:t>22</a:t>
            </a:fld>
            <a:endParaRPr lang="en-US"/>
          </a:p>
        </p:txBody>
      </p:sp>
      <p:sp>
        <p:nvSpPr>
          <p:cNvPr id="382978" name="Title 1"/>
          <p:cNvSpPr>
            <a:spLocks noGrp="1"/>
          </p:cNvSpPr>
          <p:nvPr>
            <p:ph type="title" idx="4294967295"/>
          </p:nvPr>
        </p:nvSpPr>
        <p:spPr>
          <a:xfrm>
            <a:off x="457200" y="152400"/>
            <a:ext cx="8229600" cy="838200"/>
          </a:xfrm>
        </p:spPr>
        <p:txBody>
          <a:bodyPr/>
          <a:lstStyle/>
          <a:p>
            <a:r>
              <a:rPr lang="en-US" sz="3200" smtClean="0"/>
              <a:t>UWMC Community School Model for Success</a:t>
            </a:r>
          </a:p>
        </p:txBody>
      </p:sp>
      <p:graphicFrame>
        <p:nvGraphicFramePr>
          <p:cNvPr id="4" name="D 1"/>
          <p:cNvGraphicFramePr/>
          <p:nvPr/>
        </p:nvGraphicFramePr>
        <p:xfrm>
          <a:off x="-1061340" y="1073913"/>
          <a:ext cx="7075680" cy="4557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82980" name="TextBox 4"/>
          <p:cNvSpPr txBox="1">
            <a:spLocks noChangeArrowheads="1"/>
          </p:cNvSpPr>
          <p:nvPr/>
        </p:nvSpPr>
        <p:spPr bwMode="auto">
          <a:xfrm>
            <a:off x="4800600" y="1295400"/>
            <a:ext cx="3810000" cy="4492625"/>
          </a:xfrm>
          <a:prstGeom prst="rect">
            <a:avLst/>
          </a:prstGeom>
          <a:noFill/>
          <a:ln w="9525">
            <a:noFill/>
            <a:miter lim="800000"/>
            <a:headEnd/>
            <a:tailEnd/>
          </a:ln>
        </p:spPr>
        <p:txBody>
          <a:bodyPr>
            <a:spAutoFit/>
          </a:bodyPr>
          <a:lstStyle/>
          <a:p>
            <a:pPr defTabSz="457200"/>
            <a:r>
              <a:rPr lang="en-US" b="1"/>
              <a:t>Social services:</a:t>
            </a:r>
          </a:p>
          <a:p>
            <a:pPr lvl="1" defTabSz="457200">
              <a:buFontTx/>
              <a:buChar char="•"/>
            </a:pPr>
            <a:r>
              <a:rPr lang="en-US"/>
              <a:t> in-school health centers</a:t>
            </a:r>
          </a:p>
          <a:p>
            <a:pPr lvl="1" defTabSz="457200">
              <a:buFontTx/>
              <a:buChar char="•"/>
            </a:pPr>
            <a:r>
              <a:rPr lang="en-US"/>
              <a:t> mental health services</a:t>
            </a:r>
          </a:p>
          <a:p>
            <a:pPr lvl="1" defTabSz="457200">
              <a:buFontTx/>
              <a:buChar char="•"/>
            </a:pPr>
            <a:r>
              <a:rPr lang="en-US"/>
              <a:t> workforce development for adults</a:t>
            </a:r>
          </a:p>
          <a:p>
            <a:pPr lvl="1" defTabSz="457200">
              <a:buFontTx/>
              <a:buChar char="•"/>
            </a:pPr>
            <a:r>
              <a:rPr lang="en-US"/>
              <a:t> adult literacy (ESL, GED)</a:t>
            </a:r>
          </a:p>
          <a:p>
            <a:pPr defTabSz="457200"/>
            <a:r>
              <a:rPr lang="en-US" b="1"/>
              <a:t>Strong local leadership:</a:t>
            </a:r>
          </a:p>
          <a:p>
            <a:pPr lvl="1" defTabSz="457200">
              <a:buFontTx/>
              <a:buChar char="•"/>
            </a:pPr>
            <a:r>
              <a:rPr lang="en-US"/>
              <a:t> coordinating lead non-profit</a:t>
            </a:r>
          </a:p>
          <a:p>
            <a:pPr lvl="1" defTabSz="457200">
              <a:buFontTx/>
              <a:buChar char="•"/>
            </a:pPr>
            <a:r>
              <a:rPr lang="en-US"/>
              <a:t> school principal support</a:t>
            </a:r>
          </a:p>
          <a:p>
            <a:pPr lvl="1" defTabSz="457200">
              <a:buFontTx/>
              <a:buChar char="•"/>
            </a:pPr>
            <a:r>
              <a:rPr lang="en-US"/>
              <a:t> local advisory board</a:t>
            </a:r>
          </a:p>
          <a:p>
            <a:pPr defTabSz="457200"/>
            <a:r>
              <a:rPr lang="en-US" b="1"/>
              <a:t>Extended day learning:</a:t>
            </a:r>
          </a:p>
          <a:p>
            <a:pPr lvl="1" defTabSz="457200">
              <a:buFontTx/>
              <a:buChar char="•"/>
            </a:pPr>
            <a:r>
              <a:rPr lang="en-US"/>
              <a:t> tutoring, mentoring that link to in-school curriculum</a:t>
            </a:r>
          </a:p>
          <a:p>
            <a:pPr lvl="1" defTabSz="457200">
              <a:buFontTx/>
              <a:buChar char="•"/>
            </a:pPr>
            <a:r>
              <a:rPr lang="en-US"/>
              <a:t> theater, arts, sports used to reinforce academics</a:t>
            </a:r>
          </a:p>
          <a:p>
            <a:pPr defTabSz="457200"/>
            <a:r>
              <a:rPr lang="en-US" b="1"/>
              <a:t>Family engagement strategies:</a:t>
            </a:r>
          </a:p>
          <a:p>
            <a:pPr lvl="1" defTabSz="457200">
              <a:buFontTx/>
              <a:buChar char="•"/>
            </a:pPr>
            <a:r>
              <a:rPr lang="en-US"/>
              <a:t> Parent-teacher communication</a:t>
            </a:r>
          </a:p>
          <a:p>
            <a:pPr lvl="1" defTabSz="457200">
              <a:buFontTx/>
              <a:buChar char="•"/>
            </a:pPr>
            <a:r>
              <a:rPr lang="en-US"/>
              <a:t> Parents serve on local advisory board</a:t>
            </a:r>
          </a:p>
        </p:txBody>
      </p:sp>
      <p:sp>
        <p:nvSpPr>
          <p:cNvPr id="382981" name="Text Box 5"/>
          <p:cNvSpPr txBox="1">
            <a:spLocks noChangeArrowheads="1"/>
          </p:cNvSpPr>
          <p:nvPr/>
        </p:nvSpPr>
        <p:spPr bwMode="auto">
          <a:xfrm>
            <a:off x="5257800" y="990600"/>
            <a:ext cx="3276600" cy="336550"/>
          </a:xfrm>
          <a:prstGeom prst="rect">
            <a:avLst/>
          </a:prstGeom>
          <a:noFill/>
          <a:ln w="9525">
            <a:noFill/>
            <a:miter lim="800000"/>
            <a:headEnd/>
            <a:tailEnd/>
          </a:ln>
        </p:spPr>
        <p:txBody>
          <a:bodyPr>
            <a:spAutoFit/>
          </a:bodyPr>
          <a:lstStyle/>
          <a:p>
            <a:pPr>
              <a:spcBef>
                <a:spcPct val="50000"/>
              </a:spcBef>
            </a:pPr>
            <a:r>
              <a:rPr lang="en-US" u="sng"/>
              <a:t>Best practice schools include:</a:t>
            </a:r>
          </a:p>
        </p:txBody>
      </p:sp>
      <p:sp>
        <p:nvSpPr>
          <p:cNvPr id="382982" name="Text Box 6"/>
          <p:cNvSpPr txBox="1">
            <a:spLocks noChangeArrowheads="1"/>
          </p:cNvSpPr>
          <p:nvPr/>
        </p:nvSpPr>
        <p:spPr bwMode="auto">
          <a:xfrm>
            <a:off x="533400" y="5699125"/>
            <a:ext cx="8382000" cy="701675"/>
          </a:xfrm>
          <a:prstGeom prst="rect">
            <a:avLst/>
          </a:prstGeom>
          <a:noFill/>
          <a:ln w="9525">
            <a:noFill/>
            <a:miter lim="800000"/>
            <a:headEnd/>
            <a:tailEnd/>
          </a:ln>
        </p:spPr>
        <p:txBody>
          <a:bodyPr>
            <a:spAutoFit/>
          </a:bodyPr>
          <a:lstStyle/>
          <a:p>
            <a:pPr>
              <a:spcBef>
                <a:spcPct val="50000"/>
              </a:spcBef>
            </a:pPr>
            <a:r>
              <a:rPr lang="en-US" sz="1000">
                <a:latin typeface="Arial" charset="0"/>
              </a:rPr>
              <a:t>UWMC Cornerstone Model for Success based on United Way Metro Chicago research of leading national, state, and local Community Schools strategies, including National Coalition of Community Schools, Polk Brothers Foundation, Illinois 21st Century grantees, Illinois Federation of Community Schools, Chicago Public Schools Community Schools Initiative, Local Initiative Support Communities, United Way Greater Lehigh Valley (COMPASS and Allentown Promise Zone), Communities In Schools Chicago, Communities In Schools National.</a:t>
            </a:r>
          </a:p>
        </p:txBody>
      </p:sp>
    </p:spTree>
  </p:cSld>
  <p:clrMapOvr>
    <a:masterClrMapping/>
  </p:clrMapOvr>
  <p:transition>
    <p:cover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DB2A97F0-41B0-4A4B-86D1-79CBD09AD212}" type="slidenum">
              <a:rPr lang="en-US"/>
              <a:pPr/>
              <a:t>3</a:t>
            </a:fld>
            <a:endParaRPr lang="en-US"/>
          </a:p>
        </p:txBody>
      </p:sp>
      <p:sp>
        <p:nvSpPr>
          <p:cNvPr id="331778" name="Rectangle 2"/>
          <p:cNvSpPr>
            <a:spLocks noGrp="1" noChangeArrowheads="1"/>
          </p:cNvSpPr>
          <p:nvPr>
            <p:ph type="title"/>
          </p:nvPr>
        </p:nvSpPr>
        <p:spPr/>
        <p:txBody>
          <a:bodyPr/>
          <a:lstStyle/>
          <a:p>
            <a:r>
              <a:rPr lang="en-US" sz="3200" smtClean="0"/>
              <a:t>Historical Approach to Community Investment</a:t>
            </a:r>
          </a:p>
        </p:txBody>
      </p:sp>
      <p:sp>
        <p:nvSpPr>
          <p:cNvPr id="331779" name="Rectangle 3"/>
          <p:cNvSpPr>
            <a:spLocks noGrp="1" noChangeArrowheads="1"/>
          </p:cNvSpPr>
          <p:nvPr>
            <p:ph type="body" idx="1"/>
          </p:nvPr>
        </p:nvSpPr>
        <p:spPr/>
        <p:txBody>
          <a:bodyPr/>
          <a:lstStyle/>
          <a:p>
            <a:r>
              <a:rPr lang="en-US" smtClean="0"/>
              <a:t>Covered all areas of human service</a:t>
            </a:r>
          </a:p>
          <a:p>
            <a:r>
              <a:rPr lang="en-US" smtClean="0"/>
              <a:t>Performance indicators based on agency operations </a:t>
            </a:r>
          </a:p>
          <a:p>
            <a:r>
              <a:rPr lang="en-US" smtClean="0"/>
              <a:t>Communication centered on list of agency partners</a:t>
            </a:r>
          </a:p>
          <a:p>
            <a:endParaRPr lang="en-US" smtClean="0"/>
          </a:p>
          <a:p>
            <a:r>
              <a:rPr lang="en-US" b="1" i="1" smtClean="0"/>
              <a:t>Value proposition:  Convenience/Reliability in Charitable Giving</a:t>
            </a:r>
          </a:p>
        </p:txBody>
      </p:sp>
    </p:spTree>
  </p:cSld>
  <p:clrMapOvr>
    <a:masterClrMapping/>
  </p:clrMapOvr>
  <p:transition>
    <p:cover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EAB6AA1C-52CF-401E-A617-31483097DD1D}" type="slidenum">
              <a:rPr lang="en-US"/>
              <a:pPr/>
              <a:t>4</a:t>
            </a:fld>
            <a:endParaRPr lang="en-US"/>
          </a:p>
        </p:txBody>
      </p:sp>
      <p:sp>
        <p:nvSpPr>
          <p:cNvPr id="332802" name="Rectangle 2"/>
          <p:cNvSpPr>
            <a:spLocks noGrp="1" noChangeArrowheads="1"/>
          </p:cNvSpPr>
          <p:nvPr>
            <p:ph type="title"/>
          </p:nvPr>
        </p:nvSpPr>
        <p:spPr/>
        <p:txBody>
          <a:bodyPr/>
          <a:lstStyle/>
          <a:p>
            <a:r>
              <a:rPr lang="en-US" smtClean="0"/>
              <a:t>Our Transformation </a:t>
            </a:r>
          </a:p>
        </p:txBody>
      </p:sp>
      <p:sp>
        <p:nvSpPr>
          <p:cNvPr id="332803" name="Rectangle 3"/>
          <p:cNvSpPr>
            <a:spLocks noGrp="1" noChangeArrowheads="1"/>
          </p:cNvSpPr>
          <p:nvPr>
            <p:ph type="body" idx="1"/>
          </p:nvPr>
        </p:nvSpPr>
        <p:spPr/>
        <p:txBody>
          <a:bodyPr/>
          <a:lstStyle/>
          <a:p>
            <a:pPr>
              <a:lnSpc>
                <a:spcPct val="90000"/>
              </a:lnSpc>
            </a:pPr>
            <a:r>
              <a:rPr lang="en-US" smtClean="0"/>
              <a:t>Investment in 3 critical areas:  Income, Health &amp; Education</a:t>
            </a:r>
          </a:p>
          <a:p>
            <a:pPr>
              <a:lnSpc>
                <a:spcPct val="90000"/>
              </a:lnSpc>
            </a:pPr>
            <a:r>
              <a:rPr lang="en-US" smtClean="0"/>
              <a:t>Agency partnerships based on ability to affect outcomes in these areas</a:t>
            </a:r>
          </a:p>
          <a:p>
            <a:pPr>
              <a:lnSpc>
                <a:spcPct val="90000"/>
              </a:lnSpc>
            </a:pPr>
            <a:r>
              <a:rPr lang="en-US" smtClean="0"/>
              <a:t>Funding based on competitive bid process </a:t>
            </a:r>
          </a:p>
          <a:p>
            <a:pPr>
              <a:lnSpc>
                <a:spcPct val="90000"/>
              </a:lnSpc>
            </a:pPr>
            <a:r>
              <a:rPr lang="en-US" smtClean="0"/>
              <a:t>Performance based on metrics</a:t>
            </a:r>
          </a:p>
          <a:p>
            <a:pPr>
              <a:lnSpc>
                <a:spcPct val="90000"/>
              </a:lnSpc>
            </a:pPr>
            <a:r>
              <a:rPr lang="en-US" smtClean="0"/>
              <a:t>Communications based on results</a:t>
            </a:r>
          </a:p>
          <a:p>
            <a:pPr>
              <a:lnSpc>
                <a:spcPct val="90000"/>
              </a:lnSpc>
            </a:pPr>
            <a:endParaRPr lang="en-US" b="1" i="1" smtClean="0"/>
          </a:p>
          <a:p>
            <a:pPr>
              <a:lnSpc>
                <a:spcPct val="90000"/>
              </a:lnSpc>
            </a:pPr>
            <a:r>
              <a:rPr lang="en-US" b="1" i="1" smtClean="0"/>
              <a:t>Value Proposition:  Impact Generated to Address Community Issues</a:t>
            </a:r>
          </a:p>
        </p:txBody>
      </p:sp>
    </p:spTree>
  </p:cSld>
  <p:clrMapOvr>
    <a:masterClrMapping/>
  </p:clrMapOvr>
  <p:transition>
    <p:cover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Grp="1" noChangeArrowheads="1"/>
          </p:cNvSpPr>
          <p:nvPr>
            <p:ph type="sldNum" sz="quarter" idx="12"/>
          </p:nvPr>
        </p:nvSpPr>
        <p:spPr>
          <a:ln/>
        </p:spPr>
        <p:txBody>
          <a:bodyPr/>
          <a:lstStyle/>
          <a:p>
            <a:fld id="{BA8AE886-DD59-480A-939D-FCB96F9AD025}" type="slidenum">
              <a:rPr lang="en-US"/>
              <a:pPr/>
              <a:t>5</a:t>
            </a:fld>
            <a:endParaRPr lang="en-US"/>
          </a:p>
        </p:txBody>
      </p:sp>
      <p:graphicFrame>
        <p:nvGraphicFramePr>
          <p:cNvPr id="5" name="Chart 4"/>
          <p:cNvGraphicFramePr>
            <a:graphicFrameLocks/>
          </p:cNvGraphicFramePr>
          <p:nvPr/>
        </p:nvGraphicFramePr>
        <p:xfrm>
          <a:off x="3362" y="2060762"/>
          <a:ext cx="4105662" cy="3330841"/>
        </p:xfrm>
        <a:graphic>
          <a:graphicData uri="http://schemas.openxmlformats.org/drawingml/2006/chart">
            <c:chart xmlns:c="http://schemas.openxmlformats.org/drawingml/2006/chart" xmlns:r="http://schemas.openxmlformats.org/officeDocument/2006/relationships" r:id="rId4"/>
          </a:graphicData>
        </a:graphic>
      </p:graphicFrame>
      <p:sp>
        <p:nvSpPr>
          <p:cNvPr id="286725" name="Rectangle 5"/>
          <p:cNvSpPr>
            <a:spLocks noChangeArrowheads="1"/>
          </p:cNvSpPr>
          <p:nvPr/>
        </p:nvSpPr>
        <p:spPr bwMode="auto">
          <a:xfrm>
            <a:off x="-152400" y="5715000"/>
            <a:ext cx="4038600" cy="533400"/>
          </a:xfrm>
          <a:prstGeom prst="rect">
            <a:avLst/>
          </a:prstGeom>
          <a:noFill/>
          <a:ln w="9525">
            <a:noFill/>
            <a:miter lim="800000"/>
            <a:headEnd/>
            <a:tailEnd/>
          </a:ln>
        </p:spPr>
        <p:txBody>
          <a:bodyPr anchor="ctr"/>
          <a:lstStyle/>
          <a:p>
            <a:pPr algn="ctr"/>
            <a:r>
              <a:rPr lang="en-US" sz="2400">
                <a:solidFill>
                  <a:schemeClr val="tx2"/>
                </a:solidFill>
              </a:rPr>
              <a:t>Fragmented across </a:t>
            </a:r>
          </a:p>
          <a:p>
            <a:pPr algn="ctr"/>
            <a:r>
              <a:rPr lang="en-US" sz="2400">
                <a:solidFill>
                  <a:schemeClr val="tx2"/>
                </a:solidFill>
              </a:rPr>
              <a:t>many, broad  services</a:t>
            </a:r>
          </a:p>
        </p:txBody>
      </p:sp>
      <p:sp>
        <p:nvSpPr>
          <p:cNvPr id="286726" name="Rectangle 6"/>
          <p:cNvSpPr>
            <a:spLocks noChangeArrowheads="1"/>
          </p:cNvSpPr>
          <p:nvPr/>
        </p:nvSpPr>
        <p:spPr bwMode="auto">
          <a:xfrm>
            <a:off x="4038600" y="5715000"/>
            <a:ext cx="4038600" cy="457200"/>
          </a:xfrm>
          <a:prstGeom prst="rect">
            <a:avLst/>
          </a:prstGeom>
          <a:noFill/>
          <a:ln w="9525">
            <a:noFill/>
            <a:miter lim="800000"/>
            <a:headEnd/>
            <a:tailEnd/>
          </a:ln>
        </p:spPr>
        <p:txBody>
          <a:bodyPr anchor="ctr"/>
          <a:lstStyle/>
          <a:p>
            <a:pPr algn="ctr"/>
            <a:r>
              <a:rPr lang="en-US" sz="2400">
                <a:solidFill>
                  <a:schemeClr val="tx2"/>
                </a:solidFill>
              </a:rPr>
              <a:t>Spread across all populations &amp; grade levels</a:t>
            </a:r>
          </a:p>
        </p:txBody>
      </p:sp>
      <p:sp>
        <p:nvSpPr>
          <p:cNvPr id="286727" name="Text Box 7"/>
          <p:cNvSpPr txBox="1">
            <a:spLocks noChangeArrowheads="1"/>
          </p:cNvSpPr>
          <p:nvPr/>
        </p:nvSpPr>
        <p:spPr bwMode="auto">
          <a:xfrm>
            <a:off x="457200" y="446088"/>
            <a:ext cx="8229600" cy="519112"/>
          </a:xfrm>
          <a:prstGeom prst="rect">
            <a:avLst/>
          </a:prstGeom>
          <a:noFill/>
          <a:ln w="9525">
            <a:noFill/>
            <a:miter lim="800000"/>
            <a:headEnd/>
            <a:tailEnd/>
          </a:ln>
        </p:spPr>
        <p:txBody>
          <a:bodyPr>
            <a:spAutoFit/>
          </a:bodyPr>
          <a:lstStyle/>
          <a:p>
            <a:pPr algn="ctr"/>
            <a:r>
              <a:rPr lang="en-US" sz="2800">
                <a:solidFill>
                  <a:schemeClr val="tx2"/>
                </a:solidFill>
              </a:rPr>
              <a:t>Historical Approach:  $9M Education Spend</a:t>
            </a:r>
            <a:endParaRPr lang="en-US" sz="2000">
              <a:solidFill>
                <a:schemeClr val="tx2"/>
              </a:solidFill>
            </a:endParaRPr>
          </a:p>
        </p:txBody>
      </p:sp>
      <p:graphicFrame>
        <p:nvGraphicFramePr>
          <p:cNvPr id="286728" name="Object 8"/>
          <p:cNvGraphicFramePr>
            <a:graphicFrameLocks noChangeAspect="1"/>
          </p:cNvGraphicFramePr>
          <p:nvPr/>
        </p:nvGraphicFramePr>
        <p:xfrm>
          <a:off x="3276600" y="2060575"/>
          <a:ext cx="5562600" cy="3141663"/>
        </p:xfrm>
        <a:graphic>
          <a:graphicData uri="http://schemas.openxmlformats.org/presentationml/2006/ole">
            <p:oleObj spid="_x0000_s286728" name="Chart" r:id="rId5" imgW="4553102" imgH="2571902" progId="Excel.Chart.8">
              <p:embed/>
            </p:oleObj>
          </a:graphicData>
        </a:graphic>
      </p:graphicFrame>
    </p:spTree>
  </p:cSld>
  <p:clrMapOvr>
    <a:masterClrMapping/>
  </p:clrMapOvr>
  <p:transition>
    <p:cover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6359F239-6879-4115-B2EC-8CEAC79F4451}" type="slidenum">
              <a:rPr lang="en-US"/>
              <a:pPr/>
              <a:t>6</a:t>
            </a:fld>
            <a:endParaRPr lang="en-US"/>
          </a:p>
        </p:txBody>
      </p:sp>
      <p:sp>
        <p:nvSpPr>
          <p:cNvPr id="280580" name="Rectangle 4"/>
          <p:cNvSpPr>
            <a:spLocks noGrp="1" noChangeArrowheads="1"/>
          </p:cNvSpPr>
          <p:nvPr>
            <p:ph type="title"/>
          </p:nvPr>
        </p:nvSpPr>
        <p:spPr>
          <a:xfrm>
            <a:off x="533400" y="2057400"/>
            <a:ext cx="8229600" cy="1143000"/>
          </a:xfrm>
        </p:spPr>
        <p:txBody>
          <a:bodyPr/>
          <a:lstStyle/>
          <a:p>
            <a:r>
              <a:rPr lang="en-US" b="1" smtClean="0"/>
              <a:t>United Way of Metropolitan Chicago</a:t>
            </a:r>
            <a:br>
              <a:rPr lang="en-US" b="1" smtClean="0"/>
            </a:br>
            <a:r>
              <a:rPr lang="en-US" b="1" smtClean="0"/>
              <a:t>Community Impact Plan Defined</a:t>
            </a:r>
          </a:p>
        </p:txBody>
      </p:sp>
      <p:sp>
        <p:nvSpPr>
          <p:cNvPr id="280581" name="Rectangle 5"/>
          <p:cNvSpPr>
            <a:spLocks noGrp="1" noChangeArrowheads="1"/>
          </p:cNvSpPr>
          <p:nvPr>
            <p:ph type="subTitle" idx="4294967295"/>
          </p:nvPr>
        </p:nvSpPr>
        <p:spPr>
          <a:xfrm>
            <a:off x="1143000" y="3886200"/>
            <a:ext cx="8001000" cy="1752600"/>
          </a:xfrm>
        </p:spPr>
        <p:txBody>
          <a:bodyPr/>
          <a:lstStyle/>
          <a:p>
            <a:pPr marL="0" indent="0" algn="ctr">
              <a:buFontTx/>
              <a:buNone/>
            </a:pPr>
            <a:endParaRPr lang="en-US" sz="3200" smtClean="0"/>
          </a:p>
          <a:p>
            <a:pPr marL="0" indent="0" algn="ctr">
              <a:buFontTx/>
              <a:buNone/>
            </a:pPr>
            <a:endParaRPr lang="en-US" sz="3200" smtClean="0"/>
          </a:p>
        </p:txBody>
      </p:sp>
    </p:spTree>
  </p:cSld>
  <p:clrMapOvr>
    <a:masterClrMapping/>
  </p:clrMapOvr>
  <p:transition>
    <p:cover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6"/>
          <p:cNvSpPr>
            <a:spLocks noGrp="1" noChangeArrowheads="1"/>
          </p:cNvSpPr>
          <p:nvPr>
            <p:ph type="sldNum" sz="quarter" idx="12"/>
          </p:nvPr>
        </p:nvSpPr>
        <p:spPr>
          <a:ln/>
        </p:spPr>
        <p:txBody>
          <a:bodyPr/>
          <a:lstStyle/>
          <a:p>
            <a:fld id="{9E853B27-7544-4F13-A77B-398950D4DA50}" type="slidenum">
              <a:rPr lang="en-US"/>
              <a:pPr/>
              <a:t>7</a:t>
            </a:fld>
            <a:endParaRPr lang="en-US"/>
          </a:p>
        </p:txBody>
      </p:sp>
      <p:sp>
        <p:nvSpPr>
          <p:cNvPr id="292866" name="Title1"/>
          <p:cNvSpPr>
            <a:spLocks noChangeArrowheads="1"/>
          </p:cNvSpPr>
          <p:nvPr>
            <p:custDataLst>
              <p:tags r:id="rId1"/>
            </p:custDataLst>
          </p:nvPr>
        </p:nvSpPr>
        <p:spPr bwMode="auto">
          <a:xfrm>
            <a:off x="220663" y="357188"/>
            <a:ext cx="8923337" cy="404812"/>
          </a:xfrm>
          <a:prstGeom prst="rect">
            <a:avLst/>
          </a:prstGeom>
          <a:noFill/>
          <a:ln w="9525">
            <a:noFill/>
            <a:miter lim="800000"/>
            <a:headEnd/>
            <a:tailEnd/>
          </a:ln>
        </p:spPr>
        <p:txBody>
          <a:bodyPr/>
          <a:lstStyle/>
          <a:p>
            <a:pPr algn="ctr"/>
            <a:r>
              <a:rPr lang="en-US" sz="3200">
                <a:solidFill>
                  <a:schemeClr val="tx2"/>
                </a:solidFill>
                <a:latin typeface="Arial" charset="0"/>
              </a:rPr>
              <a:t>Theory of Change: Income, Health &amp; Education</a:t>
            </a:r>
          </a:p>
        </p:txBody>
      </p:sp>
      <p:sp>
        <p:nvSpPr>
          <p:cNvPr id="292867" name="Rectangle 3"/>
          <p:cNvSpPr>
            <a:spLocks noChangeArrowheads="1"/>
          </p:cNvSpPr>
          <p:nvPr/>
        </p:nvSpPr>
        <p:spPr bwMode="auto">
          <a:xfrm>
            <a:off x="2720975" y="2678113"/>
            <a:ext cx="1003300" cy="749300"/>
          </a:xfrm>
          <a:prstGeom prst="rect">
            <a:avLst/>
          </a:prstGeom>
          <a:solidFill>
            <a:srgbClr val="FFFF66"/>
          </a:solidFill>
          <a:ln w="19050">
            <a:solidFill>
              <a:schemeClr val="tx1"/>
            </a:solidFill>
            <a:miter lim="800000"/>
            <a:headEnd/>
            <a:tailEnd/>
          </a:ln>
        </p:spPr>
        <p:txBody>
          <a:bodyPr lIns="43620" tIns="43620" rIns="43620" bIns="43620" anchor="ctr"/>
          <a:lstStyle/>
          <a:p>
            <a:pPr algn="ctr" defTabSz="852488" eaLnBrk="0" hangingPunct="0"/>
            <a:r>
              <a:rPr lang="en-US" sz="1200">
                <a:solidFill>
                  <a:srgbClr val="000000"/>
                </a:solidFill>
              </a:rPr>
              <a:t>Achieve educational benchmarks</a:t>
            </a:r>
          </a:p>
        </p:txBody>
      </p:sp>
      <p:sp>
        <p:nvSpPr>
          <p:cNvPr id="292868" name="Rectangle 4"/>
          <p:cNvSpPr>
            <a:spLocks noChangeArrowheads="1"/>
          </p:cNvSpPr>
          <p:nvPr/>
        </p:nvSpPr>
        <p:spPr bwMode="auto">
          <a:xfrm>
            <a:off x="1468438" y="2984500"/>
            <a:ext cx="1046162" cy="774700"/>
          </a:xfrm>
          <a:prstGeom prst="rect">
            <a:avLst/>
          </a:prstGeom>
          <a:noFill/>
          <a:ln w="19050">
            <a:solidFill>
              <a:schemeClr val="tx1"/>
            </a:solidFill>
            <a:miter lim="800000"/>
            <a:headEnd/>
            <a:tailEnd/>
          </a:ln>
        </p:spPr>
        <p:txBody>
          <a:bodyPr lIns="43620" tIns="43620" rIns="43620" bIns="43620" anchor="ctr"/>
          <a:lstStyle/>
          <a:p>
            <a:pPr algn="ctr" defTabSz="852488" eaLnBrk="0" hangingPunct="0"/>
            <a:r>
              <a:rPr lang="en-US" sz="1200">
                <a:solidFill>
                  <a:srgbClr val="000000"/>
                </a:solidFill>
              </a:rPr>
              <a:t>Enter kindergarten ready to learn </a:t>
            </a:r>
          </a:p>
        </p:txBody>
      </p:sp>
      <p:sp>
        <p:nvSpPr>
          <p:cNvPr id="292869" name="Rectangle 5"/>
          <p:cNvSpPr>
            <a:spLocks noChangeArrowheads="1"/>
          </p:cNvSpPr>
          <p:nvPr/>
        </p:nvSpPr>
        <p:spPr bwMode="auto">
          <a:xfrm>
            <a:off x="2720975" y="3713163"/>
            <a:ext cx="1003300" cy="769937"/>
          </a:xfrm>
          <a:prstGeom prst="rect">
            <a:avLst/>
          </a:prstGeom>
          <a:solidFill>
            <a:srgbClr val="FFFF66"/>
          </a:solidFill>
          <a:ln w="19050">
            <a:solidFill>
              <a:schemeClr val="tx1"/>
            </a:solidFill>
            <a:miter lim="800000"/>
            <a:headEnd/>
            <a:tailEnd/>
          </a:ln>
        </p:spPr>
        <p:txBody>
          <a:bodyPr lIns="43620" tIns="43620" rIns="43620" bIns="43620" anchor="ctr"/>
          <a:lstStyle/>
          <a:p>
            <a:pPr algn="ctr" defTabSz="852488" eaLnBrk="0" hangingPunct="0"/>
            <a:r>
              <a:rPr lang="en-US" sz="1200">
                <a:solidFill>
                  <a:srgbClr val="000000"/>
                </a:solidFill>
              </a:rPr>
              <a:t>Attain life skills and make good choices</a:t>
            </a:r>
          </a:p>
        </p:txBody>
      </p:sp>
      <p:sp>
        <p:nvSpPr>
          <p:cNvPr id="292870" name="Rectangle 6"/>
          <p:cNvSpPr>
            <a:spLocks noChangeArrowheads="1"/>
          </p:cNvSpPr>
          <p:nvPr/>
        </p:nvSpPr>
        <p:spPr bwMode="auto">
          <a:xfrm>
            <a:off x="220663" y="2590800"/>
            <a:ext cx="990600" cy="742950"/>
          </a:xfrm>
          <a:prstGeom prst="rect">
            <a:avLst/>
          </a:prstGeom>
          <a:solidFill>
            <a:srgbClr val="FFFF66"/>
          </a:solidFill>
          <a:ln w="19050">
            <a:solidFill>
              <a:schemeClr val="tx1"/>
            </a:solidFill>
            <a:miter lim="800000"/>
            <a:headEnd/>
            <a:tailEnd/>
          </a:ln>
        </p:spPr>
        <p:txBody>
          <a:bodyPr lIns="43620" tIns="43620" rIns="43620" bIns="43620" anchor="ctr"/>
          <a:lstStyle/>
          <a:p>
            <a:pPr algn="ctr" defTabSz="852488" eaLnBrk="0" hangingPunct="0"/>
            <a:endParaRPr lang="en-US" sz="1200">
              <a:solidFill>
                <a:srgbClr val="000000"/>
              </a:solidFill>
            </a:endParaRPr>
          </a:p>
          <a:p>
            <a:pPr algn="ctr" defTabSz="852488" eaLnBrk="0" hangingPunct="0"/>
            <a:r>
              <a:rPr lang="en-US" sz="1200">
                <a:solidFill>
                  <a:srgbClr val="000000"/>
                </a:solidFill>
              </a:rPr>
              <a:t>Healthy emotional/</a:t>
            </a:r>
          </a:p>
          <a:p>
            <a:pPr algn="ctr" defTabSz="852488" eaLnBrk="0" hangingPunct="0"/>
            <a:r>
              <a:rPr lang="en-US" sz="1200">
                <a:solidFill>
                  <a:srgbClr val="000000"/>
                </a:solidFill>
              </a:rPr>
              <a:t>social development</a:t>
            </a:r>
          </a:p>
          <a:p>
            <a:pPr algn="ctr" defTabSz="852488" eaLnBrk="0" hangingPunct="0"/>
            <a:endParaRPr lang="en-US" sz="1200">
              <a:solidFill>
                <a:srgbClr val="000000"/>
              </a:solidFill>
            </a:endParaRPr>
          </a:p>
        </p:txBody>
      </p:sp>
      <p:sp>
        <p:nvSpPr>
          <p:cNvPr id="292871" name="Rectangle 7"/>
          <p:cNvSpPr>
            <a:spLocks noChangeArrowheads="1"/>
          </p:cNvSpPr>
          <p:nvPr/>
        </p:nvSpPr>
        <p:spPr bwMode="auto">
          <a:xfrm>
            <a:off x="233363" y="4352925"/>
            <a:ext cx="977900" cy="701675"/>
          </a:xfrm>
          <a:prstGeom prst="rect">
            <a:avLst/>
          </a:prstGeom>
          <a:solidFill>
            <a:srgbClr val="99CCFF"/>
          </a:solidFill>
          <a:ln w="19050">
            <a:solidFill>
              <a:schemeClr val="tx1"/>
            </a:solidFill>
            <a:miter lim="800000"/>
            <a:headEnd/>
            <a:tailEnd/>
          </a:ln>
        </p:spPr>
        <p:txBody>
          <a:bodyPr lIns="43620" tIns="43620" rIns="43620" bIns="43620" anchor="ctr"/>
          <a:lstStyle/>
          <a:p>
            <a:pPr algn="ctr" defTabSz="852488" eaLnBrk="0" hangingPunct="0"/>
            <a:r>
              <a:rPr lang="en-US" sz="1200">
                <a:solidFill>
                  <a:srgbClr val="000000"/>
                </a:solidFill>
              </a:rPr>
              <a:t>Healthy physical development</a:t>
            </a:r>
          </a:p>
        </p:txBody>
      </p:sp>
      <p:sp>
        <p:nvSpPr>
          <p:cNvPr id="292872" name="Rectangle 8"/>
          <p:cNvSpPr>
            <a:spLocks noChangeArrowheads="1"/>
          </p:cNvSpPr>
          <p:nvPr/>
        </p:nvSpPr>
        <p:spPr bwMode="auto">
          <a:xfrm>
            <a:off x="427038" y="2025650"/>
            <a:ext cx="3390900" cy="423863"/>
          </a:xfrm>
          <a:prstGeom prst="rect">
            <a:avLst/>
          </a:prstGeom>
          <a:solidFill>
            <a:srgbClr val="99CCFF"/>
          </a:solidFill>
          <a:ln w="19050">
            <a:solidFill>
              <a:schemeClr val="tx1"/>
            </a:solidFill>
            <a:miter lim="800000"/>
            <a:headEnd/>
            <a:tailEnd/>
          </a:ln>
        </p:spPr>
        <p:txBody>
          <a:bodyPr lIns="43620" tIns="43620" rIns="43620" bIns="43620" anchor="ctr"/>
          <a:lstStyle/>
          <a:p>
            <a:pPr algn="ctr" defTabSz="852488" eaLnBrk="0" hangingPunct="0"/>
            <a:r>
              <a:rPr lang="en-US" sz="1200">
                <a:solidFill>
                  <a:srgbClr val="000000"/>
                </a:solidFill>
              </a:rPr>
              <a:t>Children live in a safe environment</a:t>
            </a:r>
          </a:p>
        </p:txBody>
      </p:sp>
      <p:sp>
        <p:nvSpPr>
          <p:cNvPr id="292873" name="Rectangle 9"/>
          <p:cNvSpPr>
            <a:spLocks noChangeArrowheads="1"/>
          </p:cNvSpPr>
          <p:nvPr/>
        </p:nvSpPr>
        <p:spPr bwMode="auto">
          <a:xfrm>
            <a:off x="246063" y="3511550"/>
            <a:ext cx="965200" cy="547688"/>
          </a:xfrm>
          <a:prstGeom prst="rect">
            <a:avLst/>
          </a:prstGeom>
          <a:solidFill>
            <a:srgbClr val="99CCFF"/>
          </a:solidFill>
          <a:ln w="19050">
            <a:solidFill>
              <a:schemeClr val="tx1"/>
            </a:solidFill>
            <a:miter lim="800000"/>
            <a:headEnd/>
            <a:tailEnd/>
          </a:ln>
        </p:spPr>
        <p:txBody>
          <a:bodyPr lIns="43620" tIns="43620" rIns="43620" bIns="43620" anchor="ctr"/>
          <a:lstStyle/>
          <a:p>
            <a:pPr algn="ctr" defTabSz="852488" eaLnBrk="0" hangingPunct="0"/>
            <a:r>
              <a:rPr lang="en-US" sz="1200">
                <a:solidFill>
                  <a:srgbClr val="000000"/>
                </a:solidFill>
              </a:rPr>
              <a:t>Good health and nutrition</a:t>
            </a:r>
          </a:p>
        </p:txBody>
      </p:sp>
      <p:sp>
        <p:nvSpPr>
          <p:cNvPr id="292874" name="Rectangle 10"/>
          <p:cNvSpPr>
            <a:spLocks noChangeArrowheads="1"/>
          </p:cNvSpPr>
          <p:nvPr/>
        </p:nvSpPr>
        <p:spPr bwMode="auto">
          <a:xfrm>
            <a:off x="7704138" y="2420938"/>
            <a:ext cx="1108075" cy="900112"/>
          </a:xfrm>
          <a:prstGeom prst="rect">
            <a:avLst/>
          </a:prstGeom>
          <a:noFill/>
          <a:ln w="19050">
            <a:solidFill>
              <a:schemeClr val="tx1"/>
            </a:solidFill>
            <a:miter lim="800000"/>
            <a:headEnd/>
            <a:tailEnd/>
          </a:ln>
        </p:spPr>
        <p:txBody>
          <a:bodyPr lIns="43620" tIns="43620" rIns="43620" bIns="43620" anchor="ctr"/>
          <a:lstStyle/>
          <a:p>
            <a:pPr algn="ctr" defTabSz="852488" eaLnBrk="0" hangingPunct="0"/>
            <a:r>
              <a:rPr lang="en-US" sz="1200">
                <a:solidFill>
                  <a:srgbClr val="000000"/>
                </a:solidFill>
              </a:rPr>
              <a:t>Self-sufficiency</a:t>
            </a:r>
          </a:p>
        </p:txBody>
      </p:sp>
      <p:cxnSp>
        <p:nvCxnSpPr>
          <p:cNvPr id="292875" name="AutoShape 11"/>
          <p:cNvCxnSpPr>
            <a:cxnSpLocks noChangeShapeType="1"/>
            <a:stCxn id="292870" idx="3"/>
            <a:endCxn id="292868" idx="1"/>
          </p:cNvCxnSpPr>
          <p:nvPr/>
        </p:nvCxnSpPr>
        <p:spPr bwMode="auto">
          <a:xfrm>
            <a:off x="1220788" y="2962275"/>
            <a:ext cx="238125" cy="409575"/>
          </a:xfrm>
          <a:prstGeom prst="bentConnector3">
            <a:avLst>
              <a:gd name="adj1" fmla="val 50000"/>
            </a:avLst>
          </a:prstGeom>
          <a:noFill/>
          <a:ln w="19050">
            <a:solidFill>
              <a:schemeClr val="tx1"/>
            </a:solidFill>
            <a:miter lim="800000"/>
            <a:headEnd/>
            <a:tailEnd/>
          </a:ln>
        </p:spPr>
      </p:cxnSp>
      <p:cxnSp>
        <p:nvCxnSpPr>
          <p:cNvPr id="292876" name="AutoShape 12"/>
          <p:cNvCxnSpPr>
            <a:cxnSpLocks noChangeShapeType="1"/>
            <a:stCxn id="292873" idx="3"/>
            <a:endCxn id="292868" idx="1"/>
          </p:cNvCxnSpPr>
          <p:nvPr/>
        </p:nvCxnSpPr>
        <p:spPr bwMode="auto">
          <a:xfrm flipV="1">
            <a:off x="1220788" y="3371850"/>
            <a:ext cx="238125" cy="414338"/>
          </a:xfrm>
          <a:prstGeom prst="bentConnector3">
            <a:avLst>
              <a:gd name="adj1" fmla="val 50000"/>
            </a:avLst>
          </a:prstGeom>
          <a:noFill/>
          <a:ln w="19050">
            <a:solidFill>
              <a:schemeClr val="tx1"/>
            </a:solidFill>
            <a:miter lim="800000"/>
            <a:headEnd/>
            <a:tailEnd/>
          </a:ln>
        </p:spPr>
      </p:cxnSp>
      <p:cxnSp>
        <p:nvCxnSpPr>
          <p:cNvPr id="292877" name="AutoShape 13"/>
          <p:cNvCxnSpPr>
            <a:cxnSpLocks noChangeShapeType="1"/>
          </p:cNvCxnSpPr>
          <p:nvPr/>
        </p:nvCxnSpPr>
        <p:spPr bwMode="auto">
          <a:xfrm rot="5400000">
            <a:off x="1308101" y="2519362"/>
            <a:ext cx="895350" cy="650875"/>
          </a:xfrm>
          <a:prstGeom prst="bentConnector4">
            <a:avLst>
              <a:gd name="adj1" fmla="val 28190"/>
              <a:gd name="adj2" fmla="val 115852"/>
            </a:avLst>
          </a:prstGeom>
          <a:noFill/>
          <a:ln w="19050">
            <a:solidFill>
              <a:schemeClr val="tx1"/>
            </a:solidFill>
            <a:miter lim="800000"/>
            <a:headEnd/>
            <a:tailEnd/>
          </a:ln>
        </p:spPr>
      </p:cxnSp>
      <p:cxnSp>
        <p:nvCxnSpPr>
          <p:cNvPr id="292878" name="AutoShape 14"/>
          <p:cNvCxnSpPr>
            <a:cxnSpLocks noChangeShapeType="1"/>
          </p:cNvCxnSpPr>
          <p:nvPr/>
        </p:nvCxnSpPr>
        <p:spPr bwMode="auto">
          <a:xfrm flipV="1">
            <a:off x="1222375" y="3305175"/>
            <a:ext cx="233363" cy="1304925"/>
          </a:xfrm>
          <a:prstGeom prst="bentConnector3">
            <a:avLst>
              <a:gd name="adj1" fmla="val 44218"/>
            </a:avLst>
          </a:prstGeom>
          <a:noFill/>
          <a:ln w="19050">
            <a:solidFill>
              <a:schemeClr val="tx1"/>
            </a:solidFill>
            <a:miter lim="800000"/>
            <a:headEnd/>
            <a:tailEnd type="triangle" w="med" len="med"/>
          </a:ln>
        </p:spPr>
      </p:cxnSp>
      <p:cxnSp>
        <p:nvCxnSpPr>
          <p:cNvPr id="292879" name="AutoShape 15"/>
          <p:cNvCxnSpPr>
            <a:cxnSpLocks noChangeShapeType="1"/>
            <a:stCxn id="292868" idx="3"/>
            <a:endCxn id="292867" idx="1"/>
          </p:cNvCxnSpPr>
          <p:nvPr/>
        </p:nvCxnSpPr>
        <p:spPr bwMode="auto">
          <a:xfrm flipV="1">
            <a:off x="2524125" y="3052763"/>
            <a:ext cx="187325" cy="319087"/>
          </a:xfrm>
          <a:prstGeom prst="bentConnector3">
            <a:avLst>
              <a:gd name="adj1" fmla="val 49153"/>
            </a:avLst>
          </a:prstGeom>
          <a:noFill/>
          <a:ln w="19050">
            <a:solidFill>
              <a:schemeClr val="tx1"/>
            </a:solidFill>
            <a:miter lim="800000"/>
            <a:headEnd/>
            <a:tailEnd type="triangle" w="med" len="med"/>
          </a:ln>
        </p:spPr>
      </p:cxnSp>
      <p:cxnSp>
        <p:nvCxnSpPr>
          <p:cNvPr id="292880" name="AutoShape 16"/>
          <p:cNvCxnSpPr>
            <a:cxnSpLocks noChangeShapeType="1"/>
            <a:stCxn id="292868" idx="3"/>
            <a:endCxn id="292869" idx="1"/>
          </p:cNvCxnSpPr>
          <p:nvPr/>
        </p:nvCxnSpPr>
        <p:spPr bwMode="auto">
          <a:xfrm>
            <a:off x="2524125" y="3371850"/>
            <a:ext cx="187325" cy="727075"/>
          </a:xfrm>
          <a:prstGeom prst="bentConnector3">
            <a:avLst>
              <a:gd name="adj1" fmla="val 49153"/>
            </a:avLst>
          </a:prstGeom>
          <a:noFill/>
          <a:ln w="19050">
            <a:solidFill>
              <a:schemeClr val="tx1"/>
            </a:solidFill>
            <a:miter lim="800000"/>
            <a:headEnd/>
            <a:tailEnd type="triangle" w="med" len="med"/>
          </a:ln>
        </p:spPr>
      </p:cxnSp>
      <p:sp>
        <p:nvSpPr>
          <p:cNvPr id="292881" name="Rectangle 17"/>
          <p:cNvSpPr>
            <a:spLocks noChangeArrowheads="1"/>
          </p:cNvSpPr>
          <p:nvPr/>
        </p:nvSpPr>
        <p:spPr bwMode="auto">
          <a:xfrm>
            <a:off x="4090988" y="2776538"/>
            <a:ext cx="860425" cy="1139825"/>
          </a:xfrm>
          <a:prstGeom prst="rect">
            <a:avLst/>
          </a:prstGeom>
          <a:noFill/>
          <a:ln w="19050">
            <a:solidFill>
              <a:schemeClr val="tx1"/>
            </a:solidFill>
            <a:miter lim="800000"/>
            <a:headEnd/>
            <a:tailEnd/>
          </a:ln>
        </p:spPr>
        <p:txBody>
          <a:bodyPr lIns="43620" tIns="43620" rIns="43620" bIns="43620" anchor="ctr"/>
          <a:lstStyle/>
          <a:p>
            <a:pPr algn="ctr" defTabSz="852488" eaLnBrk="0" hangingPunct="0"/>
            <a:r>
              <a:rPr lang="en-US" sz="1200"/>
              <a:t>Graduate from high school prepared for college or work</a:t>
            </a:r>
            <a:endParaRPr lang="en-US" sz="1200">
              <a:solidFill>
                <a:srgbClr val="000000"/>
              </a:solidFill>
            </a:endParaRPr>
          </a:p>
        </p:txBody>
      </p:sp>
      <p:cxnSp>
        <p:nvCxnSpPr>
          <p:cNvPr id="292882" name="AutoShape 18"/>
          <p:cNvCxnSpPr>
            <a:cxnSpLocks noChangeShapeType="1"/>
          </p:cNvCxnSpPr>
          <p:nvPr/>
        </p:nvCxnSpPr>
        <p:spPr bwMode="auto">
          <a:xfrm flipV="1">
            <a:off x="3657600" y="3276600"/>
            <a:ext cx="341313" cy="736600"/>
          </a:xfrm>
          <a:prstGeom prst="bentConnector3">
            <a:avLst>
              <a:gd name="adj1" fmla="val 49769"/>
            </a:avLst>
          </a:prstGeom>
          <a:noFill/>
          <a:ln w="19050">
            <a:solidFill>
              <a:schemeClr val="tx1"/>
            </a:solidFill>
            <a:miter lim="800000"/>
            <a:headEnd/>
            <a:tailEnd type="triangle" w="med" len="med"/>
          </a:ln>
        </p:spPr>
      </p:cxnSp>
      <p:cxnSp>
        <p:nvCxnSpPr>
          <p:cNvPr id="292883" name="AutoShape 19"/>
          <p:cNvCxnSpPr>
            <a:cxnSpLocks noChangeShapeType="1"/>
            <a:stCxn id="292867" idx="3"/>
            <a:endCxn id="292881" idx="1"/>
          </p:cNvCxnSpPr>
          <p:nvPr/>
        </p:nvCxnSpPr>
        <p:spPr bwMode="auto">
          <a:xfrm>
            <a:off x="3659188" y="2992438"/>
            <a:ext cx="341312" cy="287337"/>
          </a:xfrm>
          <a:prstGeom prst="bentConnector3">
            <a:avLst>
              <a:gd name="adj1" fmla="val 46046"/>
            </a:avLst>
          </a:prstGeom>
          <a:noFill/>
          <a:ln w="19050">
            <a:solidFill>
              <a:schemeClr val="tx1"/>
            </a:solidFill>
            <a:miter lim="800000"/>
            <a:headEnd/>
            <a:tailEnd type="triangle" w="med" len="med"/>
          </a:ln>
        </p:spPr>
      </p:cxnSp>
      <p:cxnSp>
        <p:nvCxnSpPr>
          <p:cNvPr id="292884" name="AutoShape 20"/>
          <p:cNvCxnSpPr>
            <a:cxnSpLocks noChangeShapeType="1"/>
          </p:cNvCxnSpPr>
          <p:nvPr/>
        </p:nvCxnSpPr>
        <p:spPr bwMode="auto">
          <a:xfrm flipV="1">
            <a:off x="4953000" y="2057400"/>
            <a:ext cx="330200" cy="1182688"/>
          </a:xfrm>
          <a:prstGeom prst="bentConnector3">
            <a:avLst>
              <a:gd name="adj1" fmla="val 49519"/>
            </a:avLst>
          </a:prstGeom>
          <a:noFill/>
          <a:ln w="19050">
            <a:solidFill>
              <a:schemeClr val="tx1"/>
            </a:solidFill>
            <a:miter lim="800000"/>
            <a:headEnd/>
            <a:tailEnd type="triangle" w="med" len="med"/>
          </a:ln>
        </p:spPr>
      </p:cxnSp>
      <p:sp>
        <p:nvSpPr>
          <p:cNvPr id="292885" name="Rectangle 21"/>
          <p:cNvSpPr>
            <a:spLocks noChangeArrowheads="1"/>
          </p:cNvSpPr>
          <p:nvPr/>
        </p:nvSpPr>
        <p:spPr bwMode="auto">
          <a:xfrm>
            <a:off x="6443663" y="3048000"/>
            <a:ext cx="890587" cy="1281113"/>
          </a:xfrm>
          <a:prstGeom prst="rect">
            <a:avLst/>
          </a:prstGeom>
          <a:solidFill>
            <a:srgbClr val="FFCC99"/>
          </a:solidFill>
          <a:ln w="19050">
            <a:solidFill>
              <a:schemeClr val="tx1"/>
            </a:solidFill>
            <a:miter lim="800000"/>
            <a:headEnd/>
            <a:tailEnd/>
          </a:ln>
        </p:spPr>
        <p:txBody>
          <a:bodyPr lIns="43620" tIns="43620" rIns="43620" bIns="43620" anchor="ctr"/>
          <a:lstStyle/>
          <a:p>
            <a:pPr algn="ctr" defTabSz="852488" eaLnBrk="0" hangingPunct="0"/>
            <a:r>
              <a:rPr lang="en-US" sz="1200">
                <a:solidFill>
                  <a:srgbClr val="000000"/>
                </a:solidFill>
              </a:rPr>
              <a:t>Make good choices (inter-personal skills, good judgment)</a:t>
            </a:r>
          </a:p>
        </p:txBody>
      </p:sp>
      <p:cxnSp>
        <p:nvCxnSpPr>
          <p:cNvPr id="292886" name="AutoShape 22"/>
          <p:cNvCxnSpPr>
            <a:cxnSpLocks noChangeShapeType="1"/>
            <a:stCxn id="292903" idx="2"/>
            <a:endCxn id="292890" idx="0"/>
          </p:cNvCxnSpPr>
          <p:nvPr/>
        </p:nvCxnSpPr>
        <p:spPr bwMode="auto">
          <a:xfrm rot="5400000">
            <a:off x="5512593" y="2764632"/>
            <a:ext cx="328613" cy="0"/>
          </a:xfrm>
          <a:prstGeom prst="straightConnector1">
            <a:avLst/>
          </a:prstGeom>
          <a:noFill/>
          <a:ln w="19050">
            <a:solidFill>
              <a:schemeClr val="tx1"/>
            </a:solidFill>
            <a:round/>
            <a:headEnd/>
            <a:tailEnd type="triangle" w="med" len="med"/>
          </a:ln>
        </p:spPr>
      </p:cxnSp>
      <p:cxnSp>
        <p:nvCxnSpPr>
          <p:cNvPr id="292887" name="AutoShape 23"/>
          <p:cNvCxnSpPr>
            <a:cxnSpLocks noChangeShapeType="1"/>
          </p:cNvCxnSpPr>
          <p:nvPr/>
        </p:nvCxnSpPr>
        <p:spPr bwMode="auto">
          <a:xfrm flipV="1">
            <a:off x="7315200" y="2819400"/>
            <a:ext cx="342900" cy="868363"/>
          </a:xfrm>
          <a:prstGeom prst="bentConnector3">
            <a:avLst>
              <a:gd name="adj1" fmla="val 50000"/>
            </a:avLst>
          </a:prstGeom>
          <a:noFill/>
          <a:ln w="19050">
            <a:solidFill>
              <a:schemeClr val="tx1"/>
            </a:solidFill>
            <a:miter lim="800000"/>
            <a:headEnd/>
            <a:tailEnd type="triangle" w="med" len="med"/>
          </a:ln>
        </p:spPr>
      </p:cxnSp>
      <p:cxnSp>
        <p:nvCxnSpPr>
          <p:cNvPr id="292888" name="AutoShape 24"/>
          <p:cNvCxnSpPr>
            <a:cxnSpLocks noChangeShapeType="1"/>
          </p:cNvCxnSpPr>
          <p:nvPr/>
        </p:nvCxnSpPr>
        <p:spPr bwMode="auto">
          <a:xfrm>
            <a:off x="7315200" y="2362200"/>
            <a:ext cx="377825" cy="477838"/>
          </a:xfrm>
          <a:prstGeom prst="bentConnector3">
            <a:avLst>
              <a:gd name="adj1" fmla="val 50000"/>
            </a:avLst>
          </a:prstGeom>
          <a:noFill/>
          <a:ln w="19050">
            <a:solidFill>
              <a:schemeClr val="tx1"/>
            </a:solidFill>
            <a:miter lim="800000"/>
            <a:headEnd/>
            <a:tailEnd type="triangle" w="med" len="med"/>
          </a:ln>
        </p:spPr>
      </p:cxnSp>
      <p:sp>
        <p:nvSpPr>
          <p:cNvPr id="292889" name="Rectangle 25"/>
          <p:cNvSpPr>
            <a:spLocks noChangeArrowheads="1"/>
          </p:cNvSpPr>
          <p:nvPr/>
        </p:nvSpPr>
        <p:spPr bwMode="auto">
          <a:xfrm>
            <a:off x="381000" y="5410200"/>
            <a:ext cx="8382000" cy="385763"/>
          </a:xfrm>
          <a:prstGeom prst="rect">
            <a:avLst/>
          </a:prstGeom>
          <a:solidFill>
            <a:srgbClr val="99CCFF"/>
          </a:solidFill>
          <a:ln w="19050">
            <a:solidFill>
              <a:schemeClr val="tx1"/>
            </a:solidFill>
            <a:miter lim="800000"/>
            <a:headEnd/>
            <a:tailEnd/>
          </a:ln>
        </p:spPr>
        <p:txBody>
          <a:bodyPr lIns="43620" tIns="43620" rIns="43620" bIns="43620" anchor="ctr"/>
          <a:lstStyle/>
          <a:p>
            <a:pPr algn="ctr" defTabSz="852488" eaLnBrk="0" hangingPunct="0"/>
            <a:r>
              <a:rPr lang="en-US" sz="1200">
                <a:solidFill>
                  <a:srgbClr val="000000"/>
                </a:solidFill>
              </a:rPr>
              <a:t>Access to/prevention for physical, mental and social health</a:t>
            </a:r>
          </a:p>
        </p:txBody>
      </p:sp>
      <p:sp>
        <p:nvSpPr>
          <p:cNvPr id="292890" name="Rectangle 26"/>
          <p:cNvSpPr>
            <a:spLocks noChangeArrowheads="1"/>
          </p:cNvSpPr>
          <p:nvPr/>
        </p:nvSpPr>
        <p:spPr bwMode="auto">
          <a:xfrm>
            <a:off x="5181600" y="2938463"/>
            <a:ext cx="990600" cy="815975"/>
          </a:xfrm>
          <a:prstGeom prst="rect">
            <a:avLst/>
          </a:prstGeom>
          <a:solidFill>
            <a:srgbClr val="FFCC99"/>
          </a:solidFill>
          <a:ln w="19050">
            <a:solidFill>
              <a:schemeClr val="tx1"/>
            </a:solidFill>
            <a:miter lim="800000"/>
            <a:headEnd/>
            <a:tailEnd/>
          </a:ln>
        </p:spPr>
        <p:txBody>
          <a:bodyPr lIns="43620" tIns="43620" rIns="43620" bIns="43620" anchor="ctr"/>
          <a:lstStyle/>
          <a:p>
            <a:pPr algn="ctr" defTabSz="852488" eaLnBrk="0" hangingPunct="0"/>
            <a:r>
              <a:rPr lang="en-US" sz="1200">
                <a:solidFill>
                  <a:srgbClr val="000000"/>
                </a:solidFill>
              </a:rPr>
              <a:t>Find &amp;</a:t>
            </a:r>
          </a:p>
          <a:p>
            <a:pPr algn="ctr" defTabSz="852488" eaLnBrk="0" hangingPunct="0"/>
            <a:r>
              <a:rPr lang="en-US" sz="1200">
                <a:solidFill>
                  <a:srgbClr val="000000"/>
                </a:solidFill>
              </a:rPr>
              <a:t>keep a job with advancement</a:t>
            </a:r>
          </a:p>
        </p:txBody>
      </p:sp>
      <p:cxnSp>
        <p:nvCxnSpPr>
          <p:cNvPr id="292891" name="AutoShape 27"/>
          <p:cNvCxnSpPr>
            <a:cxnSpLocks noChangeShapeType="1"/>
            <a:endCxn id="292890" idx="1"/>
          </p:cNvCxnSpPr>
          <p:nvPr/>
        </p:nvCxnSpPr>
        <p:spPr bwMode="auto">
          <a:xfrm flipV="1">
            <a:off x="4953000" y="3346450"/>
            <a:ext cx="219075" cy="6350"/>
          </a:xfrm>
          <a:prstGeom prst="bentConnector3">
            <a:avLst>
              <a:gd name="adj1" fmla="val 52176"/>
            </a:avLst>
          </a:prstGeom>
          <a:noFill/>
          <a:ln w="19050">
            <a:solidFill>
              <a:schemeClr val="tx1"/>
            </a:solidFill>
            <a:miter lim="800000"/>
            <a:headEnd/>
            <a:tailEnd type="triangle" w="med" len="med"/>
          </a:ln>
        </p:spPr>
      </p:cxnSp>
      <p:cxnSp>
        <p:nvCxnSpPr>
          <p:cNvPr id="292892" name="AutoShape 28"/>
          <p:cNvCxnSpPr>
            <a:cxnSpLocks noChangeShapeType="1"/>
            <a:stCxn id="292890" idx="3"/>
            <a:endCxn id="292885" idx="1"/>
          </p:cNvCxnSpPr>
          <p:nvPr/>
        </p:nvCxnSpPr>
        <p:spPr bwMode="auto">
          <a:xfrm>
            <a:off x="6181725" y="3346450"/>
            <a:ext cx="252413" cy="342900"/>
          </a:xfrm>
          <a:prstGeom prst="bentConnector3">
            <a:avLst>
              <a:gd name="adj1" fmla="val 49685"/>
            </a:avLst>
          </a:prstGeom>
          <a:noFill/>
          <a:ln w="19050">
            <a:solidFill>
              <a:schemeClr val="tx1"/>
            </a:solidFill>
            <a:miter lim="800000"/>
            <a:headEnd/>
            <a:tailEnd type="triangle" w="med" len="med"/>
          </a:ln>
        </p:spPr>
      </p:cxnSp>
      <p:sp>
        <p:nvSpPr>
          <p:cNvPr id="292898" name="Rectangle 34"/>
          <p:cNvSpPr>
            <a:spLocks noChangeArrowheads="1"/>
          </p:cNvSpPr>
          <p:nvPr/>
        </p:nvSpPr>
        <p:spPr bwMode="auto">
          <a:xfrm>
            <a:off x="304800" y="2057400"/>
            <a:ext cx="982663" cy="3022600"/>
          </a:xfrm>
          <a:prstGeom prst="rect">
            <a:avLst/>
          </a:prstGeom>
          <a:noFill/>
          <a:ln w="19050">
            <a:noFill/>
            <a:miter lim="800000"/>
            <a:headEnd/>
            <a:tailEnd/>
          </a:ln>
        </p:spPr>
        <p:txBody>
          <a:bodyPr wrap="none" lIns="46800" tIns="46800" rIns="46800" bIns="46800" anchor="ctr"/>
          <a:lstStyle/>
          <a:p>
            <a:endParaRPr lang="en-US" sz="2400"/>
          </a:p>
        </p:txBody>
      </p:sp>
      <p:sp>
        <p:nvSpPr>
          <p:cNvPr id="292899" name="Rectangle 35"/>
          <p:cNvSpPr>
            <a:spLocks noChangeArrowheads="1"/>
          </p:cNvSpPr>
          <p:nvPr/>
        </p:nvSpPr>
        <p:spPr bwMode="auto">
          <a:xfrm>
            <a:off x="5359400" y="4181475"/>
            <a:ext cx="819150" cy="617538"/>
          </a:xfrm>
          <a:prstGeom prst="rect">
            <a:avLst/>
          </a:prstGeom>
          <a:solidFill>
            <a:srgbClr val="FFCC99"/>
          </a:solidFill>
          <a:ln w="19050">
            <a:solidFill>
              <a:schemeClr val="tx1"/>
            </a:solidFill>
            <a:miter lim="800000"/>
            <a:headEnd/>
            <a:tailEnd/>
          </a:ln>
        </p:spPr>
        <p:txBody>
          <a:bodyPr lIns="43620" tIns="43620" rIns="43620" bIns="43620" anchor="ctr"/>
          <a:lstStyle/>
          <a:p>
            <a:pPr algn="ctr" defTabSz="852488" eaLnBrk="0" hangingPunct="0"/>
            <a:r>
              <a:rPr lang="en-US" sz="1200">
                <a:solidFill>
                  <a:srgbClr val="000000"/>
                </a:solidFill>
              </a:rPr>
              <a:t>Become financially literate</a:t>
            </a:r>
          </a:p>
        </p:txBody>
      </p:sp>
      <p:cxnSp>
        <p:nvCxnSpPr>
          <p:cNvPr id="292900" name="AutoShape 36"/>
          <p:cNvCxnSpPr>
            <a:cxnSpLocks noChangeShapeType="1"/>
            <a:endCxn id="292899" idx="1"/>
          </p:cNvCxnSpPr>
          <p:nvPr/>
        </p:nvCxnSpPr>
        <p:spPr bwMode="auto">
          <a:xfrm rot="16200000" flipH="1">
            <a:off x="4587081" y="3745707"/>
            <a:ext cx="1020763" cy="292100"/>
          </a:xfrm>
          <a:prstGeom prst="bentConnector2">
            <a:avLst/>
          </a:prstGeom>
          <a:noFill/>
          <a:ln w="19050">
            <a:solidFill>
              <a:schemeClr val="tx1"/>
            </a:solidFill>
            <a:miter lim="800000"/>
            <a:headEnd/>
            <a:tailEnd type="triangle" w="med" len="med"/>
          </a:ln>
        </p:spPr>
      </p:cxnSp>
      <p:cxnSp>
        <p:nvCxnSpPr>
          <p:cNvPr id="292901" name="AutoShape 37"/>
          <p:cNvCxnSpPr>
            <a:cxnSpLocks noChangeShapeType="1"/>
          </p:cNvCxnSpPr>
          <p:nvPr/>
        </p:nvCxnSpPr>
        <p:spPr bwMode="auto">
          <a:xfrm flipV="1">
            <a:off x="6248400" y="4343400"/>
            <a:ext cx="687388" cy="149225"/>
          </a:xfrm>
          <a:prstGeom prst="bentConnector2">
            <a:avLst/>
          </a:prstGeom>
          <a:noFill/>
          <a:ln w="19050">
            <a:solidFill>
              <a:schemeClr val="tx1"/>
            </a:solidFill>
            <a:miter lim="800000"/>
            <a:headEnd/>
            <a:tailEnd type="triangle" w="med" len="med"/>
          </a:ln>
        </p:spPr>
      </p:cxnSp>
      <p:cxnSp>
        <p:nvCxnSpPr>
          <p:cNvPr id="292902" name="AutoShape 38"/>
          <p:cNvCxnSpPr>
            <a:cxnSpLocks noChangeShapeType="1"/>
          </p:cNvCxnSpPr>
          <p:nvPr/>
        </p:nvCxnSpPr>
        <p:spPr bwMode="auto">
          <a:xfrm rot="10800000">
            <a:off x="6248400" y="4495800"/>
            <a:ext cx="1828800" cy="1588"/>
          </a:xfrm>
          <a:prstGeom prst="bentConnector3">
            <a:avLst>
              <a:gd name="adj1" fmla="val 50000"/>
            </a:avLst>
          </a:prstGeom>
          <a:noFill/>
          <a:ln w="19050">
            <a:solidFill>
              <a:schemeClr val="tx1"/>
            </a:solidFill>
            <a:miter lim="800000"/>
            <a:headEnd/>
            <a:tailEnd type="triangle" w="med" len="med"/>
          </a:ln>
        </p:spPr>
      </p:cxnSp>
      <p:sp>
        <p:nvSpPr>
          <p:cNvPr id="292903" name="Rectangle 39"/>
          <p:cNvSpPr>
            <a:spLocks noChangeArrowheads="1"/>
          </p:cNvSpPr>
          <p:nvPr/>
        </p:nvSpPr>
        <p:spPr bwMode="auto">
          <a:xfrm>
            <a:off x="5257800" y="1676400"/>
            <a:ext cx="838200" cy="914400"/>
          </a:xfrm>
          <a:prstGeom prst="rect">
            <a:avLst/>
          </a:prstGeom>
          <a:solidFill>
            <a:srgbClr val="FFCC99"/>
          </a:solidFill>
          <a:ln w="19050">
            <a:solidFill>
              <a:schemeClr val="tx1"/>
            </a:solidFill>
            <a:miter lim="800000"/>
            <a:headEnd/>
            <a:tailEnd/>
          </a:ln>
        </p:spPr>
        <p:txBody>
          <a:bodyPr lIns="43620" tIns="43620" rIns="43620" bIns="43620" anchor="ctr"/>
          <a:lstStyle/>
          <a:p>
            <a:pPr algn="ctr" defTabSz="852488" eaLnBrk="0" hangingPunct="0"/>
            <a:r>
              <a:rPr lang="en-US" sz="1200">
                <a:solidFill>
                  <a:srgbClr val="000000"/>
                </a:solidFill>
              </a:rPr>
              <a:t>Post-secondary school or GED course</a:t>
            </a:r>
          </a:p>
        </p:txBody>
      </p:sp>
      <p:sp>
        <p:nvSpPr>
          <p:cNvPr id="292904" name="Rectangle 40"/>
          <p:cNvSpPr>
            <a:spLocks noChangeArrowheads="1"/>
          </p:cNvSpPr>
          <p:nvPr/>
        </p:nvSpPr>
        <p:spPr bwMode="auto">
          <a:xfrm>
            <a:off x="6478588" y="1905000"/>
            <a:ext cx="820737" cy="787400"/>
          </a:xfrm>
          <a:prstGeom prst="rect">
            <a:avLst/>
          </a:prstGeom>
          <a:solidFill>
            <a:srgbClr val="FFCC99"/>
          </a:solidFill>
          <a:ln w="19050">
            <a:solidFill>
              <a:schemeClr val="tx1"/>
            </a:solidFill>
            <a:miter lim="800000"/>
            <a:headEnd/>
            <a:tailEnd/>
          </a:ln>
        </p:spPr>
        <p:txBody>
          <a:bodyPr lIns="43620" tIns="43620" rIns="43620" bIns="43620" anchor="ctr"/>
          <a:lstStyle/>
          <a:p>
            <a:pPr algn="ctr" defTabSz="852488" eaLnBrk="0" hangingPunct="0"/>
            <a:r>
              <a:rPr lang="en-US" sz="1200">
                <a:solidFill>
                  <a:srgbClr val="000000"/>
                </a:solidFill>
              </a:rPr>
              <a:t>Build savings, generate assets</a:t>
            </a:r>
          </a:p>
        </p:txBody>
      </p:sp>
      <p:cxnSp>
        <p:nvCxnSpPr>
          <p:cNvPr id="292905" name="AutoShape 41"/>
          <p:cNvCxnSpPr>
            <a:cxnSpLocks noChangeShapeType="1"/>
            <a:stCxn id="292885" idx="0"/>
            <a:endCxn id="292904" idx="2"/>
          </p:cNvCxnSpPr>
          <p:nvPr/>
        </p:nvCxnSpPr>
        <p:spPr bwMode="auto">
          <a:xfrm rot="-5400000">
            <a:off x="6721475" y="2870200"/>
            <a:ext cx="336550" cy="0"/>
          </a:xfrm>
          <a:prstGeom prst="straightConnector1">
            <a:avLst/>
          </a:prstGeom>
          <a:noFill/>
          <a:ln w="19050">
            <a:solidFill>
              <a:schemeClr val="tx1"/>
            </a:solidFill>
            <a:round/>
            <a:headEnd/>
            <a:tailEnd type="triangle" w="med" len="med"/>
          </a:ln>
        </p:spPr>
      </p:cxnSp>
      <p:cxnSp>
        <p:nvCxnSpPr>
          <p:cNvPr id="292906" name="AutoShape 42"/>
          <p:cNvCxnSpPr>
            <a:cxnSpLocks noChangeShapeType="1"/>
            <a:stCxn id="292872" idx="3"/>
            <a:endCxn id="292881" idx="0"/>
          </p:cNvCxnSpPr>
          <p:nvPr/>
        </p:nvCxnSpPr>
        <p:spPr bwMode="auto">
          <a:xfrm>
            <a:off x="3827463" y="2238375"/>
            <a:ext cx="693737" cy="528638"/>
          </a:xfrm>
          <a:prstGeom prst="bentConnector2">
            <a:avLst/>
          </a:prstGeom>
          <a:noFill/>
          <a:ln w="19050">
            <a:solidFill>
              <a:schemeClr val="tx1"/>
            </a:solidFill>
            <a:miter lim="800000"/>
            <a:headEnd/>
            <a:tailEnd type="triangle" w="med" len="med"/>
          </a:ln>
        </p:spPr>
      </p:cxnSp>
      <p:sp>
        <p:nvSpPr>
          <p:cNvPr id="292907" name="Line 43"/>
          <p:cNvSpPr>
            <a:spLocks noChangeShapeType="1"/>
          </p:cNvSpPr>
          <p:nvPr/>
        </p:nvSpPr>
        <p:spPr bwMode="auto">
          <a:xfrm flipH="1" flipV="1">
            <a:off x="8061325" y="3317875"/>
            <a:ext cx="15875" cy="1177925"/>
          </a:xfrm>
          <a:prstGeom prst="line">
            <a:avLst/>
          </a:prstGeom>
          <a:noFill/>
          <a:ln w="19050">
            <a:solidFill>
              <a:schemeClr val="tx1"/>
            </a:solidFill>
            <a:round/>
            <a:headEnd/>
            <a:tailEnd type="triangle" w="med" len="med"/>
          </a:ln>
        </p:spPr>
        <p:txBody>
          <a:bodyPr lIns="46800" tIns="46800" rIns="46800" bIns="46800" anchor="ctr"/>
          <a:lstStyle/>
          <a:p>
            <a:endParaRPr lang="en-US"/>
          </a:p>
        </p:txBody>
      </p:sp>
      <p:sp>
        <p:nvSpPr>
          <p:cNvPr id="292908" name="Line 44"/>
          <p:cNvSpPr>
            <a:spLocks noChangeShapeType="1"/>
          </p:cNvSpPr>
          <p:nvPr/>
        </p:nvSpPr>
        <p:spPr bwMode="auto">
          <a:xfrm flipH="1" flipV="1">
            <a:off x="1905000" y="3733800"/>
            <a:ext cx="0" cy="1676400"/>
          </a:xfrm>
          <a:prstGeom prst="line">
            <a:avLst/>
          </a:prstGeom>
          <a:noFill/>
          <a:ln w="19050">
            <a:solidFill>
              <a:schemeClr val="tx1"/>
            </a:solidFill>
            <a:round/>
            <a:headEnd/>
            <a:tailEnd type="triangle" w="med" len="med"/>
          </a:ln>
        </p:spPr>
        <p:txBody>
          <a:bodyPr lIns="46800" tIns="46800" rIns="46800" bIns="46800" anchor="ctr"/>
          <a:lstStyle/>
          <a:p>
            <a:endParaRPr lang="en-US"/>
          </a:p>
        </p:txBody>
      </p:sp>
      <p:sp>
        <p:nvSpPr>
          <p:cNvPr id="292909" name="Line 45"/>
          <p:cNvSpPr>
            <a:spLocks noChangeShapeType="1"/>
          </p:cNvSpPr>
          <p:nvPr/>
        </p:nvSpPr>
        <p:spPr bwMode="auto">
          <a:xfrm flipH="1" flipV="1">
            <a:off x="4495800" y="3962400"/>
            <a:ext cx="0" cy="1447800"/>
          </a:xfrm>
          <a:prstGeom prst="line">
            <a:avLst/>
          </a:prstGeom>
          <a:noFill/>
          <a:ln w="19050">
            <a:solidFill>
              <a:schemeClr val="tx1"/>
            </a:solidFill>
            <a:round/>
            <a:headEnd/>
            <a:tailEnd type="triangle" w="med" len="med"/>
          </a:ln>
        </p:spPr>
        <p:txBody>
          <a:bodyPr lIns="46800" tIns="46800" rIns="46800" bIns="46800" anchor="ctr"/>
          <a:lstStyle/>
          <a:p>
            <a:endParaRPr lang="en-US"/>
          </a:p>
        </p:txBody>
      </p:sp>
      <p:sp>
        <p:nvSpPr>
          <p:cNvPr id="292911" name="Line 47"/>
          <p:cNvSpPr>
            <a:spLocks noChangeShapeType="1"/>
          </p:cNvSpPr>
          <p:nvPr/>
        </p:nvSpPr>
        <p:spPr bwMode="auto">
          <a:xfrm flipV="1">
            <a:off x="8305800" y="3352800"/>
            <a:ext cx="0" cy="2057400"/>
          </a:xfrm>
          <a:prstGeom prst="line">
            <a:avLst/>
          </a:prstGeom>
          <a:noFill/>
          <a:ln w="19050">
            <a:solidFill>
              <a:schemeClr val="tx1"/>
            </a:solidFill>
            <a:round/>
            <a:headEnd/>
            <a:tailEnd type="triangle" w="med" len="med"/>
          </a:ln>
        </p:spPr>
        <p:txBody>
          <a:bodyPr lIns="46800" tIns="46800" rIns="46800" bIns="46800" anchor="ctr"/>
          <a:lstStyle/>
          <a:p>
            <a:endParaRPr lang="en-US"/>
          </a:p>
        </p:txBody>
      </p:sp>
      <p:sp>
        <p:nvSpPr>
          <p:cNvPr id="292912" name="Rectangle 48"/>
          <p:cNvSpPr>
            <a:spLocks noChangeArrowheads="1"/>
          </p:cNvSpPr>
          <p:nvPr/>
        </p:nvSpPr>
        <p:spPr bwMode="auto">
          <a:xfrm>
            <a:off x="381000" y="5791200"/>
            <a:ext cx="8382000" cy="466725"/>
          </a:xfrm>
          <a:prstGeom prst="rect">
            <a:avLst/>
          </a:prstGeom>
          <a:solidFill>
            <a:srgbClr val="66FF66"/>
          </a:solidFill>
          <a:ln w="9525">
            <a:solidFill>
              <a:schemeClr val="tx1"/>
            </a:solidFill>
            <a:miter lim="800000"/>
            <a:headEnd/>
            <a:tailEnd/>
          </a:ln>
        </p:spPr>
        <p:txBody>
          <a:bodyPr>
            <a:spAutoFit/>
          </a:bodyPr>
          <a:lstStyle/>
          <a:p>
            <a:pPr algn="ctr"/>
            <a:endParaRPr lang="en-US" sz="1200">
              <a:solidFill>
                <a:srgbClr val="000000"/>
              </a:solidFill>
            </a:endParaRPr>
          </a:p>
          <a:p>
            <a:pPr algn="ctr"/>
            <a:r>
              <a:rPr lang="en-US" sz="1200">
                <a:solidFill>
                  <a:srgbClr val="000000"/>
                </a:solidFill>
              </a:rPr>
              <a:t> Freedom from want of basic human needs – emergency food, shelter and safety</a:t>
            </a:r>
          </a:p>
        </p:txBody>
      </p:sp>
    </p:spTree>
  </p:cSld>
  <p:clrMapOvr>
    <a:masterClrMapping/>
  </p:clrMapOvr>
  <p:transition>
    <p:cover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2706EC8E-A326-4ADE-B6A8-831B64A2CF13}" type="slidenum">
              <a:rPr lang="en-US"/>
              <a:pPr/>
              <a:t>8</a:t>
            </a:fld>
            <a:endParaRPr lang="en-US"/>
          </a:p>
        </p:txBody>
      </p:sp>
      <p:sp>
        <p:nvSpPr>
          <p:cNvPr id="66562" name="Rectangle 2"/>
          <p:cNvSpPr>
            <a:spLocks noGrp="1" noChangeArrowheads="1"/>
          </p:cNvSpPr>
          <p:nvPr>
            <p:ph type="title"/>
          </p:nvPr>
        </p:nvSpPr>
        <p:spPr>
          <a:xfrm>
            <a:off x="457200" y="0"/>
            <a:ext cx="8229600" cy="1981200"/>
          </a:xfrm>
        </p:spPr>
        <p:txBody>
          <a:bodyPr/>
          <a:lstStyle/>
          <a:p>
            <a:r>
              <a:rPr lang="en-US" smtClean="0">
                <a:latin typeface="Arial" charset="0"/>
              </a:rPr>
              <a:t>Levers of Change </a:t>
            </a:r>
            <a:br>
              <a:rPr lang="en-US" smtClean="0">
                <a:latin typeface="Arial" charset="0"/>
              </a:rPr>
            </a:br>
            <a:r>
              <a:rPr lang="en-US" sz="2400" smtClean="0">
                <a:latin typeface="Arial" charset="0"/>
              </a:rPr>
              <a:t/>
            </a:r>
            <a:br>
              <a:rPr lang="en-US" sz="2400" smtClean="0">
                <a:latin typeface="Arial" charset="0"/>
              </a:rPr>
            </a:br>
            <a:endParaRPr lang="en-US" sz="2400" smtClean="0">
              <a:latin typeface="Arial" charset="0"/>
            </a:endParaRPr>
          </a:p>
        </p:txBody>
      </p:sp>
      <p:sp>
        <p:nvSpPr>
          <p:cNvPr id="66563" name="Rectangle 3"/>
          <p:cNvSpPr>
            <a:spLocks noGrp="1" noChangeArrowheads="1"/>
          </p:cNvSpPr>
          <p:nvPr>
            <p:ph type="body" idx="1"/>
          </p:nvPr>
        </p:nvSpPr>
        <p:spPr>
          <a:xfrm>
            <a:off x="457200" y="1371600"/>
            <a:ext cx="8229600" cy="4343400"/>
          </a:xfrm>
        </p:spPr>
        <p:txBody>
          <a:bodyPr/>
          <a:lstStyle/>
          <a:p>
            <a:pPr>
              <a:lnSpc>
                <a:spcPct val="80000"/>
              </a:lnSpc>
              <a:buFontTx/>
              <a:buNone/>
            </a:pPr>
            <a:r>
              <a:rPr lang="en-US" sz="2000" b="1" smtClean="0">
                <a:latin typeface="Arial" charset="0"/>
              </a:rPr>
              <a:t>Program Funding</a:t>
            </a:r>
          </a:p>
          <a:p>
            <a:pPr>
              <a:lnSpc>
                <a:spcPct val="80000"/>
              </a:lnSpc>
            </a:pPr>
            <a:r>
              <a:rPr lang="en-US" sz="1800" smtClean="0">
                <a:latin typeface="Arial" charset="0"/>
              </a:rPr>
              <a:t>Invest in programs/agencies that are able to generate change toward outcomes</a:t>
            </a:r>
          </a:p>
          <a:p>
            <a:pPr>
              <a:lnSpc>
                <a:spcPct val="80000"/>
              </a:lnSpc>
              <a:buFontTx/>
              <a:buNone/>
            </a:pPr>
            <a:endParaRPr lang="en-US" sz="2000" b="1" smtClean="0">
              <a:latin typeface="Arial" charset="0"/>
            </a:endParaRPr>
          </a:p>
          <a:p>
            <a:pPr>
              <a:lnSpc>
                <a:spcPct val="80000"/>
              </a:lnSpc>
              <a:buFontTx/>
              <a:buNone/>
            </a:pPr>
            <a:r>
              <a:rPr lang="en-US" sz="2000" b="1" smtClean="0">
                <a:latin typeface="Arial" charset="0"/>
              </a:rPr>
              <a:t>Create Community Solutions to Increase Resource Base</a:t>
            </a:r>
          </a:p>
          <a:p>
            <a:pPr>
              <a:lnSpc>
                <a:spcPct val="80000"/>
              </a:lnSpc>
            </a:pPr>
            <a:r>
              <a:rPr lang="en-US" sz="1800" smtClean="0">
                <a:latin typeface="Arial" charset="0"/>
              </a:rPr>
              <a:t>Generate partnerships with nonprofit, corporate and government entities  toward a common goal</a:t>
            </a:r>
          </a:p>
          <a:p>
            <a:pPr>
              <a:lnSpc>
                <a:spcPct val="80000"/>
              </a:lnSpc>
            </a:pPr>
            <a:r>
              <a:rPr lang="en-US" sz="1800" smtClean="0">
                <a:latin typeface="Arial" charset="0"/>
              </a:rPr>
              <a:t>Launch initiatives that target particular community solutions through coordination of service providers and CBOs</a:t>
            </a:r>
          </a:p>
          <a:p>
            <a:pPr>
              <a:lnSpc>
                <a:spcPct val="80000"/>
              </a:lnSpc>
            </a:pPr>
            <a:r>
              <a:rPr lang="en-US" sz="1800" smtClean="0">
                <a:latin typeface="Arial" charset="0"/>
              </a:rPr>
              <a:t>Share best practices and resources across direct service providers</a:t>
            </a:r>
          </a:p>
          <a:p>
            <a:pPr>
              <a:lnSpc>
                <a:spcPct val="80000"/>
              </a:lnSpc>
              <a:buFontTx/>
              <a:buNone/>
            </a:pPr>
            <a:endParaRPr lang="en-US" sz="2000" b="1" smtClean="0">
              <a:latin typeface="Arial" charset="0"/>
            </a:endParaRPr>
          </a:p>
          <a:p>
            <a:pPr>
              <a:lnSpc>
                <a:spcPct val="80000"/>
              </a:lnSpc>
              <a:buFontTx/>
              <a:buNone/>
            </a:pPr>
            <a:r>
              <a:rPr lang="en-US" sz="2000" b="1" smtClean="0">
                <a:latin typeface="Arial" charset="0"/>
              </a:rPr>
              <a:t>Public Awareness &amp; Advocacy</a:t>
            </a:r>
          </a:p>
          <a:p>
            <a:pPr>
              <a:lnSpc>
                <a:spcPct val="80000"/>
              </a:lnSpc>
            </a:pPr>
            <a:r>
              <a:rPr lang="en-US" sz="1800" smtClean="0">
                <a:latin typeface="Arial" charset="0"/>
              </a:rPr>
              <a:t>Increase awareness on critical human service issues</a:t>
            </a:r>
          </a:p>
          <a:p>
            <a:pPr>
              <a:lnSpc>
                <a:spcPct val="80000"/>
              </a:lnSpc>
            </a:pPr>
            <a:r>
              <a:rPr lang="en-US" sz="1800" smtClean="0">
                <a:latin typeface="Arial" charset="0"/>
              </a:rPr>
              <a:t>Advocate for policy/systems change by connecting corporations, service providers and government</a:t>
            </a:r>
            <a:endParaRPr lang="en-US" sz="1800" b="1" smtClean="0">
              <a:latin typeface="Arial" charset="0"/>
            </a:endParaRPr>
          </a:p>
          <a:p>
            <a:pPr>
              <a:lnSpc>
                <a:spcPct val="80000"/>
              </a:lnSpc>
            </a:pPr>
            <a:endParaRPr lang="en-US" sz="1800" smtClean="0">
              <a:latin typeface="Arial" charset="0"/>
            </a:endParaRPr>
          </a:p>
        </p:txBody>
      </p:sp>
    </p:spTree>
  </p:cSld>
  <p:clrMapOvr>
    <a:masterClrMapping/>
  </p:clrMapOvr>
  <p:transition>
    <p:cover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712944F2-A09B-48D3-A0B8-2ABBAE097023}" type="slidenum">
              <a:rPr lang="en-US"/>
              <a:pPr/>
              <a:t>9</a:t>
            </a:fld>
            <a:endParaRPr lang="en-US"/>
          </a:p>
        </p:txBody>
      </p:sp>
      <p:sp>
        <p:nvSpPr>
          <p:cNvPr id="58370" name="Rectangle 2"/>
          <p:cNvSpPr>
            <a:spLocks noGrp="1" noChangeArrowheads="1"/>
          </p:cNvSpPr>
          <p:nvPr>
            <p:ph type="title"/>
          </p:nvPr>
        </p:nvSpPr>
        <p:spPr/>
        <p:txBody>
          <a:bodyPr/>
          <a:lstStyle/>
          <a:p>
            <a:r>
              <a:rPr lang="en-US" smtClean="0">
                <a:solidFill>
                  <a:schemeClr val="tx1"/>
                </a:solidFill>
                <a:latin typeface="Arial" charset="0"/>
              </a:rPr>
              <a:t>UW Community Impact Model</a:t>
            </a:r>
          </a:p>
        </p:txBody>
      </p:sp>
      <p:sp>
        <p:nvSpPr>
          <p:cNvPr id="58371" name="Rectangle 3"/>
          <p:cNvSpPr>
            <a:spLocks noGrp="1" noChangeArrowheads="1"/>
          </p:cNvSpPr>
          <p:nvPr>
            <p:ph type="body" sz="half" idx="1"/>
          </p:nvPr>
        </p:nvSpPr>
        <p:spPr>
          <a:xfrm>
            <a:off x="457200" y="1600200"/>
            <a:ext cx="3886200" cy="4267200"/>
          </a:xfrm>
        </p:spPr>
        <p:txBody>
          <a:bodyPr/>
          <a:lstStyle/>
          <a:p>
            <a:pPr>
              <a:lnSpc>
                <a:spcPct val="80000"/>
              </a:lnSpc>
              <a:buFontTx/>
              <a:buNone/>
            </a:pPr>
            <a:r>
              <a:rPr lang="en-US" sz="1800" b="1" smtClean="0"/>
              <a:t>Income</a:t>
            </a:r>
          </a:p>
          <a:p>
            <a:pPr lvl="1">
              <a:lnSpc>
                <a:spcPct val="80000"/>
              </a:lnSpc>
            </a:pPr>
            <a:r>
              <a:rPr lang="en-US" sz="1600" smtClean="0">
                <a:ea typeface="ＭＳ Ｐゴシック" pitchFamily="-97" charset="-128"/>
              </a:rPr>
              <a:t>Increase the number of households earning, accessing and managing an </a:t>
            </a:r>
            <a:r>
              <a:rPr lang="en-US" sz="1600" b="1" smtClean="0">
                <a:solidFill>
                  <a:srgbClr val="0000FF"/>
                </a:solidFill>
                <a:ea typeface="ＭＳ Ｐゴシック" pitchFamily="-97" charset="-128"/>
              </a:rPr>
              <a:t>adequate income</a:t>
            </a:r>
          </a:p>
          <a:p>
            <a:pPr>
              <a:lnSpc>
                <a:spcPct val="80000"/>
              </a:lnSpc>
              <a:buFontTx/>
              <a:buNone/>
            </a:pPr>
            <a:endParaRPr lang="en-US" sz="1800" b="1" smtClean="0"/>
          </a:p>
          <a:p>
            <a:pPr>
              <a:lnSpc>
                <a:spcPct val="80000"/>
              </a:lnSpc>
              <a:buFontTx/>
              <a:buNone/>
            </a:pPr>
            <a:r>
              <a:rPr lang="en-US" sz="1800" b="1" smtClean="0"/>
              <a:t>Health</a:t>
            </a:r>
          </a:p>
          <a:p>
            <a:pPr lvl="1">
              <a:lnSpc>
                <a:spcPct val="80000"/>
              </a:lnSpc>
            </a:pPr>
            <a:r>
              <a:rPr lang="en-US" sz="1600" smtClean="0">
                <a:ea typeface="ＭＳ Ｐゴシック" pitchFamily="-97" charset="-128"/>
              </a:rPr>
              <a:t>Increase the number of people who </a:t>
            </a:r>
            <a:r>
              <a:rPr lang="en-US" sz="1600" b="1" smtClean="0">
                <a:solidFill>
                  <a:srgbClr val="0000FF"/>
                </a:solidFill>
                <a:ea typeface="ＭＳ Ｐゴシック" pitchFamily="-97" charset="-128"/>
              </a:rPr>
              <a:t>live longer, healthier lives </a:t>
            </a:r>
          </a:p>
          <a:p>
            <a:pPr>
              <a:lnSpc>
                <a:spcPct val="80000"/>
              </a:lnSpc>
              <a:buFontTx/>
              <a:buNone/>
            </a:pPr>
            <a:endParaRPr lang="en-US" sz="1800" b="1" smtClean="0"/>
          </a:p>
          <a:p>
            <a:pPr>
              <a:lnSpc>
                <a:spcPct val="80000"/>
              </a:lnSpc>
              <a:buFontTx/>
              <a:buNone/>
            </a:pPr>
            <a:r>
              <a:rPr lang="en-US" sz="1800" b="1" smtClean="0"/>
              <a:t>Education</a:t>
            </a:r>
          </a:p>
          <a:p>
            <a:pPr lvl="1">
              <a:lnSpc>
                <a:spcPct val="80000"/>
              </a:lnSpc>
            </a:pPr>
            <a:r>
              <a:rPr lang="en-US" sz="1600" smtClean="0">
                <a:ea typeface="ＭＳ Ｐゴシック" pitchFamily="-97" charset="-128"/>
              </a:rPr>
              <a:t>Increase the number of children who are </a:t>
            </a:r>
            <a:r>
              <a:rPr lang="en-US" sz="1600" b="1" smtClean="0">
                <a:solidFill>
                  <a:srgbClr val="0000FF"/>
                </a:solidFill>
                <a:ea typeface="ＭＳ Ｐゴシック" pitchFamily="-97" charset="-128"/>
              </a:rPr>
              <a:t>ready to learn</a:t>
            </a:r>
            <a:r>
              <a:rPr lang="en-US" sz="1600" smtClean="0">
                <a:ea typeface="ＭＳ Ｐゴシック" pitchFamily="-97" charset="-128"/>
              </a:rPr>
              <a:t> by kindergarten</a:t>
            </a:r>
          </a:p>
          <a:p>
            <a:pPr lvl="1">
              <a:lnSpc>
                <a:spcPct val="80000"/>
              </a:lnSpc>
            </a:pPr>
            <a:r>
              <a:rPr lang="en-US" sz="1600" smtClean="0">
                <a:ea typeface="ＭＳ Ｐゴシック" pitchFamily="-97" charset="-128"/>
              </a:rPr>
              <a:t>Increase the number of students who are </a:t>
            </a:r>
            <a:r>
              <a:rPr lang="en-US" sz="1600" b="1" smtClean="0">
                <a:solidFill>
                  <a:srgbClr val="3333FF"/>
                </a:solidFill>
                <a:ea typeface="ＭＳ Ｐゴシック" pitchFamily="-97" charset="-128"/>
              </a:rPr>
              <a:t>ready to succeed</a:t>
            </a:r>
            <a:r>
              <a:rPr lang="en-US" sz="1600" smtClean="0">
                <a:ea typeface="ＭＳ Ｐゴシック" pitchFamily="-97" charset="-128"/>
              </a:rPr>
              <a:t> in 9</a:t>
            </a:r>
            <a:r>
              <a:rPr lang="en-US" sz="1600" baseline="30000" smtClean="0">
                <a:ea typeface="ＭＳ Ｐゴシック" pitchFamily="-97" charset="-128"/>
              </a:rPr>
              <a:t>th</a:t>
            </a:r>
            <a:r>
              <a:rPr lang="en-US" sz="1600" smtClean="0">
                <a:ea typeface="ＭＳ Ｐゴシック" pitchFamily="-97" charset="-128"/>
              </a:rPr>
              <a:t> grade</a:t>
            </a:r>
            <a:endParaRPr lang="en-US" sz="1400" b="1" smtClean="0">
              <a:solidFill>
                <a:srgbClr val="0000FF"/>
              </a:solidFill>
              <a:ea typeface="ＭＳ Ｐゴシック" pitchFamily="-97" charset="-128"/>
            </a:endParaRPr>
          </a:p>
        </p:txBody>
      </p:sp>
      <p:graphicFrame>
        <p:nvGraphicFramePr>
          <p:cNvPr id="58382" name="Object 14"/>
          <p:cNvGraphicFramePr>
            <a:graphicFrameLocks noChangeAspect="1"/>
          </p:cNvGraphicFramePr>
          <p:nvPr>
            <p:ph sz="half" idx="2"/>
          </p:nvPr>
        </p:nvGraphicFramePr>
        <p:xfrm>
          <a:off x="4495800" y="1828800"/>
          <a:ext cx="4352925" cy="3681413"/>
        </p:xfrm>
        <a:graphic>
          <a:graphicData uri="http://schemas.openxmlformats.org/presentationml/2006/ole">
            <p:oleObj spid="_x0000_s58382" name="Chart" r:id="rId3" imgW="2838602" imgH="2400300" progId="Excel.Chart.8">
              <p:embed/>
            </p:oleObj>
          </a:graphicData>
        </a:graphic>
      </p:graphicFrame>
    </p:spTree>
  </p:cSld>
  <p:clrMapOvr>
    <a:masterClrMapping/>
  </p:clrMapOvr>
  <p:transition>
    <p:cover dir="u"/>
  </p:transition>
</p:sld>
</file>

<file path=ppt/tags/tag1.xml><?xml version="1.0" encoding="utf-8"?>
<p:tagLst xmlns:a="http://schemas.openxmlformats.org/drawingml/2006/main" xmlns:r="http://schemas.openxmlformats.org/officeDocument/2006/relationships" xmlns:p="http://schemas.openxmlformats.org/presentationml/2006/main">
  <p:tag name="ORDER" val="1"/>
  <p:tag name="MULTI-LINE" val="false"/>
  <p:tag name="TEXT" val="Action Title:"/>
  <p:tag name="FILL" val="true"/>
  <p:tag name="OPTIONAL" val="false"/>
  <p:tag name="NAME" val="Title1"/>
  <p:tag name="HEIGHT" val="1"/>
  <p:tag name="INDENTED" val="false"/>
  <p:tag name="CAPTION HEIGHT" val="2"/>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MetaBook-Roman"/>
        <a:ea typeface=""/>
        <a:cs typeface=""/>
      </a:majorFont>
      <a:minorFont>
        <a:latin typeface="MetaBook-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2670</TotalTime>
  <Words>1587</Words>
  <Application>Microsoft Office PowerPoint</Application>
  <PresentationFormat>On-screen Show (4:3)</PresentationFormat>
  <Paragraphs>249</Paragraphs>
  <Slides>22</Slides>
  <Notes>11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22</vt:i4>
      </vt:variant>
    </vt:vector>
  </HeadingPairs>
  <TitlesOfParts>
    <vt:vector size="29" baseType="lpstr">
      <vt:lpstr>MetaBook-Roman</vt:lpstr>
      <vt:lpstr>ＭＳ Ｐゴシック</vt:lpstr>
      <vt:lpstr>Arial</vt:lpstr>
      <vt:lpstr>Wingdings</vt:lpstr>
      <vt:lpstr>Default Design</vt:lpstr>
      <vt:lpstr>Microsoft Office Excel Chart</vt:lpstr>
      <vt:lpstr>Microsoft Graph Chart</vt:lpstr>
      <vt:lpstr>United Way of Metropolitan Chicago Community Investment</vt:lpstr>
      <vt:lpstr>United Way’s Community Resources </vt:lpstr>
      <vt:lpstr>Historical Approach to Community Investment</vt:lpstr>
      <vt:lpstr>Our Transformation </vt:lpstr>
      <vt:lpstr>Slide 5</vt:lpstr>
      <vt:lpstr>United Way of Metropolitan Chicago Community Impact Plan Defined</vt:lpstr>
      <vt:lpstr>Slide 7</vt:lpstr>
      <vt:lpstr>Levers of Change   </vt:lpstr>
      <vt:lpstr>UW Community Impact Model</vt:lpstr>
      <vt:lpstr>UWMC Approach Driven by Community Input</vt:lpstr>
      <vt:lpstr>Promoting Financial Stability in Our Communities</vt:lpstr>
      <vt:lpstr>Model</vt:lpstr>
      <vt:lpstr>Financial Stability Investment</vt:lpstr>
      <vt:lpstr>Real People.  Real Results.</vt:lpstr>
      <vt:lpstr>Increasing the number of people living longer, healthier lives.</vt:lpstr>
      <vt:lpstr>Model</vt:lpstr>
      <vt:lpstr>Health Investment</vt:lpstr>
      <vt:lpstr>Real People.  Real Results.</vt:lpstr>
      <vt:lpstr> Building School Ready Communities for Metropolitan Chicago </vt:lpstr>
      <vt:lpstr>“Education is not a preparation for life; education is life itself.”  -John Dewey</vt:lpstr>
      <vt:lpstr>Proposed Strategy: focus on kids 0-5 and youth in the middle school years</vt:lpstr>
      <vt:lpstr>UWMC Community School Model for Success</vt:lpstr>
    </vt:vector>
  </TitlesOfParts>
  <Company>United 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DTAdmin</dc:creator>
  <cp:lastModifiedBy>russell pietrowiak</cp:lastModifiedBy>
  <cp:revision>544</cp:revision>
  <dcterms:created xsi:type="dcterms:W3CDTF">2010-01-04T21:11:05Z</dcterms:created>
  <dcterms:modified xsi:type="dcterms:W3CDTF">2010-08-09T14:11:54Z</dcterms:modified>
</cp:coreProperties>
</file>