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notesMasterIdLst>
    <p:notesMasterId r:id="rId17"/>
  </p:notesMasterIdLst>
  <p:handoutMasterIdLst>
    <p:handoutMasterId r:id="rId18"/>
  </p:handoutMasterIdLst>
  <p:sldIdLst>
    <p:sldId id="779" r:id="rId2"/>
    <p:sldId id="1289" r:id="rId3"/>
    <p:sldId id="1307" r:id="rId4"/>
    <p:sldId id="1299" r:id="rId5"/>
    <p:sldId id="1308" r:id="rId6"/>
    <p:sldId id="1301" r:id="rId7"/>
    <p:sldId id="1309" r:id="rId8"/>
    <p:sldId id="1316" r:id="rId9"/>
    <p:sldId id="1313" r:id="rId10"/>
    <p:sldId id="1311" r:id="rId11"/>
    <p:sldId id="1310" r:id="rId12"/>
    <p:sldId id="1314" r:id="rId13"/>
    <p:sldId id="1315" r:id="rId14"/>
    <p:sldId id="1317" r:id="rId15"/>
    <p:sldId id="1318" r:id="rId16"/>
  </p:sldIdLst>
  <p:sldSz cx="9144000" cy="6858000" type="screen4x3"/>
  <p:notesSz cx="6934200" cy="9220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151" autoAdjust="0"/>
    <p:restoredTop sz="96181" autoAdjust="0"/>
  </p:normalViewPr>
  <p:slideViewPr>
    <p:cSldViewPr>
      <p:cViewPr>
        <p:scale>
          <a:sx n="120" d="100"/>
          <a:sy n="120" d="100"/>
        </p:scale>
        <p:origin x="-58" y="-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3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-3114" y="-78"/>
      </p:cViewPr>
      <p:guideLst>
        <p:guide orient="horz" pos="2904"/>
        <p:guide pos="218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4"/>
            <a:ext cx="3005448" cy="461168"/>
          </a:xfrm>
          <a:prstGeom prst="rect">
            <a:avLst/>
          </a:prstGeom>
        </p:spPr>
        <p:txBody>
          <a:bodyPr vert="horz" lIns="91436" tIns="45718" rIns="91436" bIns="4571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186" y="4"/>
            <a:ext cx="3005448" cy="461168"/>
          </a:xfrm>
          <a:prstGeom prst="rect">
            <a:avLst/>
          </a:prstGeom>
        </p:spPr>
        <p:txBody>
          <a:bodyPr vert="horz" lIns="91436" tIns="45718" rIns="91436" bIns="45718" rtlCol="0"/>
          <a:lstStyle>
            <a:lvl1pPr algn="r">
              <a:defRPr sz="1200"/>
            </a:lvl1pPr>
          </a:lstStyle>
          <a:p>
            <a:fld id="{AC22561A-DB4F-4789-830E-A9A644F7F499}" type="datetimeFigureOut">
              <a:rPr lang="en-US" smtClean="0"/>
              <a:t>5/19/2015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4" y="8757452"/>
            <a:ext cx="3005448" cy="461168"/>
          </a:xfrm>
          <a:prstGeom prst="rect">
            <a:avLst/>
          </a:prstGeom>
        </p:spPr>
        <p:txBody>
          <a:bodyPr vert="horz" lIns="91436" tIns="45718" rIns="91436" bIns="4571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186" y="8757452"/>
            <a:ext cx="3005448" cy="461168"/>
          </a:xfrm>
          <a:prstGeom prst="rect">
            <a:avLst/>
          </a:prstGeom>
        </p:spPr>
        <p:txBody>
          <a:bodyPr vert="horz" lIns="91436" tIns="45718" rIns="91436" bIns="45718" rtlCol="0" anchor="b"/>
          <a:lstStyle>
            <a:lvl1pPr algn="r">
              <a:defRPr sz="1200"/>
            </a:lvl1pPr>
          </a:lstStyle>
          <a:p>
            <a:fld id="{736213E1-B0D7-4F4D-9605-C80615CD3D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7188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3004820" cy="461010"/>
          </a:xfrm>
          <a:prstGeom prst="rect">
            <a:avLst/>
          </a:prstGeom>
        </p:spPr>
        <p:txBody>
          <a:bodyPr vert="horz" lIns="92825" tIns="46415" rIns="92825" bIns="464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9" y="2"/>
            <a:ext cx="3004820" cy="461010"/>
          </a:xfrm>
          <a:prstGeom prst="rect">
            <a:avLst/>
          </a:prstGeom>
        </p:spPr>
        <p:txBody>
          <a:bodyPr vert="horz" lIns="92825" tIns="46415" rIns="92825" bIns="46415" rtlCol="0"/>
          <a:lstStyle>
            <a:lvl1pPr algn="r">
              <a:defRPr sz="1200"/>
            </a:lvl1pPr>
          </a:lstStyle>
          <a:p>
            <a:fld id="{8BEC4155-7E53-4F60-9E3F-A54B7CA10F2A}" type="datetimeFigureOut">
              <a:rPr lang="en-US" smtClean="0"/>
              <a:pPr/>
              <a:t>5/19/2015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3638" y="693738"/>
            <a:ext cx="4606925" cy="3455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25" tIns="46415" rIns="92825" bIns="4641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79601"/>
            <a:ext cx="5547360" cy="4149090"/>
          </a:xfrm>
          <a:prstGeom prst="rect">
            <a:avLst/>
          </a:prstGeom>
        </p:spPr>
        <p:txBody>
          <a:bodyPr vert="horz" lIns="92825" tIns="46415" rIns="92825" bIns="4641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757592"/>
            <a:ext cx="3004820" cy="461010"/>
          </a:xfrm>
          <a:prstGeom prst="rect">
            <a:avLst/>
          </a:prstGeom>
        </p:spPr>
        <p:txBody>
          <a:bodyPr vert="horz" lIns="92825" tIns="46415" rIns="92825" bIns="464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9" y="8757592"/>
            <a:ext cx="3004820" cy="461010"/>
          </a:xfrm>
          <a:prstGeom prst="rect">
            <a:avLst/>
          </a:prstGeom>
        </p:spPr>
        <p:txBody>
          <a:bodyPr vert="horz" lIns="92825" tIns="46415" rIns="92825" bIns="46415" rtlCol="0" anchor="b"/>
          <a:lstStyle>
            <a:lvl1pPr algn="r">
              <a:defRPr sz="1200"/>
            </a:lvl1pPr>
          </a:lstStyle>
          <a:p>
            <a:fld id="{21165A5C-A449-4625-925E-BED5E6C9CF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158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(Source: DCEO study Building Successful Food Hubs) … huge unmet demand</a:t>
            </a:r>
            <a:r>
              <a:rPr lang="en-US" baseline="0" dirty="0" smtClean="0"/>
              <a:t> – over $10 B to be kept in-state if we produced more fruit and veg.</a:t>
            </a:r>
            <a:endParaRPr lang="en-US" dirty="0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34837" indent="-282629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30519" indent="-22610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82726" indent="-22610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34934" indent="-22610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487141" indent="-226103" defTabSz="89656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39348" indent="-226103" defTabSz="89656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391557" indent="-226103" defTabSz="89656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43763" indent="-226103" defTabSz="89656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896565" fontAlgn="base">
              <a:spcBef>
                <a:spcPct val="0"/>
              </a:spcBef>
              <a:spcAft>
                <a:spcPct val="0"/>
              </a:spcAft>
              <a:defRPr/>
            </a:pPr>
            <a:fld id="{E3BB1CAB-3196-4CA4-8D2A-7506AA019634}" type="slidenum">
              <a:rPr lang="en-US" smtClean="0"/>
              <a:pPr defTabSz="896565"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(Source: DCEO study Building Successful Food Hubs) … huge unmet demand</a:t>
            </a:r>
            <a:r>
              <a:rPr lang="en-US" baseline="0" dirty="0" smtClean="0"/>
              <a:t> – over $10 B to be kept in-state if we produced more fruit and veg.</a:t>
            </a:r>
            <a:endParaRPr lang="en-US" dirty="0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34837" indent="-282629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30519" indent="-22610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82726" indent="-22610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34934" indent="-22610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487141" indent="-226103" defTabSz="89656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39348" indent="-226103" defTabSz="89656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391557" indent="-226103" defTabSz="89656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43763" indent="-226103" defTabSz="89656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896565" fontAlgn="base">
              <a:spcBef>
                <a:spcPct val="0"/>
              </a:spcBef>
              <a:spcAft>
                <a:spcPct val="0"/>
              </a:spcAft>
              <a:defRPr/>
            </a:pPr>
            <a:fld id="{E3BB1CAB-3196-4CA4-8D2A-7506AA019634}" type="slidenum">
              <a:rPr lang="en-US" smtClean="0"/>
              <a:pPr defTabSz="896565"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(Source: DCEO study Building Successful Food Hubs) … huge unmet demand</a:t>
            </a:r>
            <a:r>
              <a:rPr lang="en-US" baseline="0" dirty="0" smtClean="0"/>
              <a:t> – over $10 B to be kept in-state if we produced more fruit and veg.</a:t>
            </a:r>
            <a:endParaRPr lang="en-US" dirty="0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34837" indent="-282629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30519" indent="-22610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82726" indent="-22610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34934" indent="-22610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487141" indent="-226103" defTabSz="89656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39348" indent="-226103" defTabSz="89656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391557" indent="-226103" defTabSz="89656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43763" indent="-226103" defTabSz="89656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896565" fontAlgn="base">
              <a:spcBef>
                <a:spcPct val="0"/>
              </a:spcBef>
              <a:spcAft>
                <a:spcPct val="0"/>
              </a:spcAft>
              <a:defRPr/>
            </a:pPr>
            <a:fld id="{E3BB1CAB-3196-4CA4-8D2A-7506AA019634}" type="slidenum">
              <a:rPr lang="en-US" smtClean="0"/>
              <a:pPr defTabSz="896565"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(Source: DCEO study Building Successful Food Hubs) … huge unmet demand</a:t>
            </a:r>
            <a:r>
              <a:rPr lang="en-US" baseline="0" dirty="0" smtClean="0"/>
              <a:t> – over $10 B to be kept in-state if we produced more fruit and veg.</a:t>
            </a:r>
            <a:endParaRPr lang="en-US" dirty="0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34837" indent="-282629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30519" indent="-22610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82726" indent="-22610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34934" indent="-22610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487141" indent="-226103" defTabSz="89656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39348" indent="-226103" defTabSz="89656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391557" indent="-226103" defTabSz="89656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43763" indent="-226103" defTabSz="89656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896565" fontAlgn="base">
              <a:spcBef>
                <a:spcPct val="0"/>
              </a:spcBef>
              <a:spcAft>
                <a:spcPct val="0"/>
              </a:spcAft>
              <a:defRPr/>
            </a:pPr>
            <a:fld id="{E3BB1CAB-3196-4CA4-8D2A-7506AA019634}" type="slidenum">
              <a:rPr lang="en-US" smtClean="0"/>
              <a:pPr defTabSz="896565"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(Source: DCEO study Building Successful Food Hubs) … huge unmet demand</a:t>
            </a:r>
            <a:r>
              <a:rPr lang="en-US" baseline="0" dirty="0" smtClean="0"/>
              <a:t> – over $10 B to be kept in-state if we produced more fruit and veg.</a:t>
            </a:r>
            <a:endParaRPr lang="en-US" dirty="0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34837" indent="-282629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30519" indent="-22610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82726" indent="-22610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34934" indent="-22610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487141" indent="-226103" defTabSz="89656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39348" indent="-226103" defTabSz="89656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391557" indent="-226103" defTabSz="89656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43763" indent="-226103" defTabSz="89656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896565" fontAlgn="base">
              <a:spcBef>
                <a:spcPct val="0"/>
              </a:spcBef>
              <a:spcAft>
                <a:spcPct val="0"/>
              </a:spcAft>
              <a:defRPr/>
            </a:pPr>
            <a:fld id="{E3BB1CAB-3196-4CA4-8D2A-7506AA019634}" type="slidenum">
              <a:rPr lang="en-US" smtClean="0"/>
              <a:pPr defTabSz="896565"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(Source: DCEO study Building Successful Food Hubs) … huge unmet demand</a:t>
            </a:r>
            <a:r>
              <a:rPr lang="en-US" baseline="0" dirty="0" smtClean="0"/>
              <a:t> – over $10 B to be kept in-state if we produced more fruit and veg.</a:t>
            </a:r>
            <a:endParaRPr lang="en-US" dirty="0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34837" indent="-282629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30519" indent="-22610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82726" indent="-22610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34934" indent="-22610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487141" indent="-226103" defTabSz="89656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39348" indent="-226103" defTabSz="89656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391557" indent="-226103" defTabSz="89656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43763" indent="-226103" defTabSz="89656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896565" fontAlgn="base">
              <a:spcBef>
                <a:spcPct val="0"/>
              </a:spcBef>
              <a:spcAft>
                <a:spcPct val="0"/>
              </a:spcAft>
              <a:defRPr/>
            </a:pPr>
            <a:fld id="{E3BB1CAB-3196-4CA4-8D2A-7506AA019634}" type="slidenum">
              <a:rPr lang="en-US" smtClean="0"/>
              <a:pPr defTabSz="896565"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(Source: DCEO study Building Successful Food Hubs) … huge unmet demand</a:t>
            </a:r>
            <a:r>
              <a:rPr lang="en-US" baseline="0" dirty="0" smtClean="0"/>
              <a:t> – over $10 B to be kept in-state if we produced more fruit and veg.</a:t>
            </a:r>
            <a:endParaRPr lang="en-US" dirty="0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34837" indent="-282629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30519" indent="-22610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82726" indent="-22610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34934" indent="-22610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487141" indent="-226103" defTabSz="89656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39348" indent="-226103" defTabSz="89656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391557" indent="-226103" defTabSz="89656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43763" indent="-226103" defTabSz="89656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896565" fontAlgn="base">
              <a:spcBef>
                <a:spcPct val="0"/>
              </a:spcBef>
              <a:spcAft>
                <a:spcPct val="0"/>
              </a:spcAft>
              <a:defRPr/>
            </a:pPr>
            <a:fld id="{E3BB1CAB-3196-4CA4-8D2A-7506AA019634}" type="slidenum">
              <a:rPr lang="en-US" smtClean="0"/>
              <a:pPr defTabSz="896565"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(Source: DCEO study Building Successful Food Hubs) … huge unmet demand</a:t>
            </a:r>
            <a:r>
              <a:rPr lang="en-US" baseline="0" dirty="0" smtClean="0"/>
              <a:t> – over $10 B to be kept in-state if we produced more fruit and veg.</a:t>
            </a:r>
            <a:endParaRPr lang="en-US" dirty="0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34837" indent="-282629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30519" indent="-22610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82726" indent="-22610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34934" indent="-22610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487141" indent="-226103" defTabSz="89656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39348" indent="-226103" defTabSz="89656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391557" indent="-226103" defTabSz="89656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43763" indent="-226103" defTabSz="89656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896565" fontAlgn="base">
              <a:spcBef>
                <a:spcPct val="0"/>
              </a:spcBef>
              <a:spcAft>
                <a:spcPct val="0"/>
              </a:spcAft>
              <a:defRPr/>
            </a:pPr>
            <a:fld id="{E3BB1CAB-3196-4CA4-8D2A-7506AA019634}" type="slidenum">
              <a:rPr lang="en-US" smtClean="0"/>
              <a:pPr defTabSz="896565"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(Source: DCEO study Building Successful Food Hubs) … huge unmet demand</a:t>
            </a:r>
            <a:r>
              <a:rPr lang="en-US" baseline="0" dirty="0" smtClean="0"/>
              <a:t> – over $10 B to be kept in-state if we produced more fruit and veg.</a:t>
            </a:r>
            <a:endParaRPr lang="en-US" dirty="0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34837" indent="-282629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30519" indent="-22610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82726" indent="-22610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34934" indent="-22610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487141" indent="-226103" defTabSz="89656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39348" indent="-226103" defTabSz="89656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391557" indent="-226103" defTabSz="89656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43763" indent="-226103" defTabSz="89656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896565" fontAlgn="base">
              <a:spcBef>
                <a:spcPct val="0"/>
              </a:spcBef>
              <a:spcAft>
                <a:spcPct val="0"/>
              </a:spcAft>
              <a:defRPr/>
            </a:pPr>
            <a:fld id="{E3BB1CAB-3196-4CA4-8D2A-7506AA019634}" type="slidenum">
              <a:rPr lang="en-US" smtClean="0"/>
              <a:pPr defTabSz="896565"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(Source: DCEO study Building Successful Food Hubs) … huge unmet demand</a:t>
            </a:r>
            <a:r>
              <a:rPr lang="en-US" baseline="0" dirty="0" smtClean="0"/>
              <a:t> – over $10 B to be kept in-state if we produced more fruit and veg.</a:t>
            </a:r>
            <a:endParaRPr lang="en-US" dirty="0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34837" indent="-282629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30519" indent="-22610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82726" indent="-22610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34934" indent="-22610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487141" indent="-226103" defTabSz="89656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39348" indent="-226103" defTabSz="89656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391557" indent="-226103" defTabSz="89656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43763" indent="-226103" defTabSz="89656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896565" fontAlgn="base">
              <a:spcBef>
                <a:spcPct val="0"/>
              </a:spcBef>
              <a:spcAft>
                <a:spcPct val="0"/>
              </a:spcAft>
              <a:defRPr/>
            </a:pPr>
            <a:fld id="{E3BB1CAB-3196-4CA4-8D2A-7506AA019634}" type="slidenum">
              <a:rPr lang="en-US" smtClean="0"/>
              <a:pPr defTabSz="896565"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(Source: DCEO study Building Successful Food Hubs) … huge unmet demand</a:t>
            </a:r>
            <a:r>
              <a:rPr lang="en-US" baseline="0" dirty="0" smtClean="0"/>
              <a:t> – over $10 B to be kept in-state if we produced more fruit and veg.</a:t>
            </a:r>
            <a:endParaRPr lang="en-US" dirty="0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34837" indent="-282629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30519" indent="-22610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82726" indent="-22610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34934" indent="-22610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487141" indent="-226103" defTabSz="89656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39348" indent="-226103" defTabSz="89656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391557" indent="-226103" defTabSz="89656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43763" indent="-226103" defTabSz="89656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896565" fontAlgn="base">
              <a:spcBef>
                <a:spcPct val="0"/>
              </a:spcBef>
              <a:spcAft>
                <a:spcPct val="0"/>
              </a:spcAft>
              <a:defRPr/>
            </a:pPr>
            <a:fld id="{E3BB1CAB-3196-4CA4-8D2A-7506AA019634}" type="slidenum">
              <a:rPr lang="en-US" smtClean="0"/>
              <a:pPr defTabSz="896565"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8900" y="479425"/>
            <a:ext cx="1852613" cy="51927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1063" y="479425"/>
            <a:ext cx="5405437" cy="51927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advClick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479425"/>
            <a:ext cx="6045200" cy="9286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81063" y="1838325"/>
            <a:ext cx="3629025" cy="38338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62488" y="1838325"/>
            <a:ext cx="3629025" cy="3833813"/>
          </a:xfrm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  <p:transition advClick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479425"/>
            <a:ext cx="6045200" cy="9286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81063" y="1838325"/>
            <a:ext cx="3629025" cy="38338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2488" y="1838325"/>
            <a:ext cx="3629025" cy="38338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advClick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479425"/>
            <a:ext cx="6045200" cy="9286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881063" y="1838325"/>
            <a:ext cx="7410450" cy="3833813"/>
          </a:xfrm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1063" y="1838325"/>
            <a:ext cx="3629025" cy="38338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2488" y="1838325"/>
            <a:ext cx="3629025" cy="38338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1063" y="1838325"/>
            <a:ext cx="7410450" cy="383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051" name="Rectangle 20"/>
          <p:cNvSpPr>
            <a:spLocks noGrp="1" noChangeArrowheads="1"/>
          </p:cNvSpPr>
          <p:nvPr>
            <p:ph type="title"/>
          </p:nvPr>
        </p:nvSpPr>
        <p:spPr bwMode="auto">
          <a:xfrm>
            <a:off x="889000" y="479425"/>
            <a:ext cx="7416800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9752" y="6096000"/>
            <a:ext cx="2444496" cy="52907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</p:sldLayoutIdLst>
  <p:transition advClick="0"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7FD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7FD0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7FD0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7FD0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7FD0"/>
          </a:solidFill>
          <a:latin typeface="Calibri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7FD0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7FD0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7FD0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7FD0"/>
          </a:solidFill>
          <a:latin typeface="Arial" charset="0"/>
        </a:defRPr>
      </a:lvl9pPr>
    </p:titleStyle>
    <p:bodyStyle>
      <a:lvl1pPr marL="230188" indent="-230188" algn="l" rtl="0" eaLnBrk="0" fontAlgn="base" hangingPunct="0">
        <a:spcBef>
          <a:spcPct val="20000"/>
        </a:spcBef>
        <a:spcAft>
          <a:spcPct val="0"/>
        </a:spcAft>
        <a:buClr>
          <a:srgbClr val="007FD0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79450" indent="-285750" algn="l" rtl="0" eaLnBrk="0" fontAlgn="base" hangingPunct="0">
        <a:spcBef>
          <a:spcPct val="20000"/>
        </a:spcBef>
        <a:spcAft>
          <a:spcPct val="0"/>
        </a:spcAft>
        <a:buClr>
          <a:srgbClr val="007FD0"/>
        </a:buClr>
        <a:buChar char="–"/>
        <a:defRPr sz="2000">
          <a:solidFill>
            <a:schemeClr val="tx1"/>
          </a:solidFill>
          <a:latin typeface="+mn-lt"/>
        </a:defRPr>
      </a:lvl2pPr>
      <a:lvl3pPr marL="1079500" indent="-228600" algn="l" rtl="0" eaLnBrk="0" fontAlgn="base" hangingPunct="0">
        <a:spcBef>
          <a:spcPct val="20000"/>
        </a:spcBef>
        <a:spcAft>
          <a:spcPct val="0"/>
        </a:spcAft>
        <a:buClr>
          <a:srgbClr val="007FD0"/>
        </a:buClr>
        <a:buChar char="•"/>
        <a:defRPr sz="2400">
          <a:solidFill>
            <a:schemeClr val="tx1"/>
          </a:solidFill>
          <a:latin typeface="+mn-lt"/>
        </a:defRPr>
      </a:lvl3pPr>
      <a:lvl4pPr marL="1487488" indent="-228600" algn="l" rtl="0" eaLnBrk="0" fontAlgn="base" hangingPunct="0">
        <a:spcBef>
          <a:spcPct val="20000"/>
        </a:spcBef>
        <a:spcAft>
          <a:spcPct val="0"/>
        </a:spcAft>
        <a:buClr>
          <a:srgbClr val="007FD0"/>
        </a:buClr>
        <a:buChar char="–"/>
        <a:defRPr sz="1600">
          <a:solidFill>
            <a:schemeClr val="tx1"/>
          </a:solidFill>
          <a:latin typeface="+mn-lt"/>
        </a:defRPr>
      </a:lvl4pPr>
      <a:lvl5pPr marL="1833563" indent="-228600" algn="l" rtl="0" eaLnBrk="0" fontAlgn="base" hangingPunct="0">
        <a:spcBef>
          <a:spcPct val="20000"/>
        </a:spcBef>
        <a:spcAft>
          <a:spcPct val="0"/>
        </a:spcAft>
        <a:buClr>
          <a:srgbClr val="007FD0"/>
        </a:buClr>
        <a:buChar char="»"/>
        <a:defRPr sz="1400">
          <a:solidFill>
            <a:schemeClr val="tx1"/>
          </a:solidFill>
          <a:latin typeface="+mn-lt"/>
        </a:defRPr>
      </a:lvl5pPr>
      <a:lvl6pPr marL="2290763" indent="-228600" algn="l" rtl="0" eaLnBrk="0" fontAlgn="base" hangingPunct="0">
        <a:spcBef>
          <a:spcPct val="20000"/>
        </a:spcBef>
        <a:spcAft>
          <a:spcPct val="0"/>
        </a:spcAft>
        <a:buClr>
          <a:srgbClr val="007FD0"/>
        </a:buClr>
        <a:buChar char="»"/>
        <a:defRPr sz="1400">
          <a:solidFill>
            <a:schemeClr val="tx1"/>
          </a:solidFill>
          <a:latin typeface="+mn-lt"/>
        </a:defRPr>
      </a:lvl6pPr>
      <a:lvl7pPr marL="2747963" indent="-228600" algn="l" rtl="0" eaLnBrk="0" fontAlgn="base" hangingPunct="0">
        <a:spcBef>
          <a:spcPct val="20000"/>
        </a:spcBef>
        <a:spcAft>
          <a:spcPct val="0"/>
        </a:spcAft>
        <a:buClr>
          <a:srgbClr val="007FD0"/>
        </a:buClr>
        <a:buChar char="»"/>
        <a:defRPr sz="1400">
          <a:solidFill>
            <a:schemeClr val="tx1"/>
          </a:solidFill>
          <a:latin typeface="+mn-lt"/>
        </a:defRPr>
      </a:lvl7pPr>
      <a:lvl8pPr marL="3205163" indent="-228600" algn="l" rtl="0" eaLnBrk="0" fontAlgn="base" hangingPunct="0">
        <a:spcBef>
          <a:spcPct val="20000"/>
        </a:spcBef>
        <a:spcAft>
          <a:spcPct val="0"/>
        </a:spcAft>
        <a:buClr>
          <a:srgbClr val="007FD0"/>
        </a:buClr>
        <a:buChar char="»"/>
        <a:defRPr sz="1400">
          <a:solidFill>
            <a:schemeClr val="tx1"/>
          </a:solidFill>
          <a:latin typeface="+mn-lt"/>
        </a:defRPr>
      </a:lvl8pPr>
      <a:lvl9pPr marL="3662363" indent="-228600" algn="l" rtl="0" eaLnBrk="0" fontAlgn="base" hangingPunct="0">
        <a:spcBef>
          <a:spcPct val="20000"/>
        </a:spcBef>
        <a:spcAft>
          <a:spcPct val="0"/>
        </a:spcAft>
        <a:buClr>
          <a:srgbClr val="007FD0"/>
        </a:buClr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14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wmf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0"/>
                    </a14:imgEffect>
                    <a14:imgEffect>
                      <a14:brightnessContrast bright="-1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4" name="TextBox 3"/>
          <p:cNvSpPr txBox="1"/>
          <p:nvPr/>
        </p:nvSpPr>
        <p:spPr>
          <a:xfrm>
            <a:off x="216342" y="4343400"/>
            <a:ext cx="8763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Stormwater Management Planning 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&amp; Resiliency</a:t>
            </a:r>
          </a:p>
          <a:p>
            <a:pPr algn="ctr"/>
            <a:endParaRPr lang="en-US" sz="2400" dirty="0" smtClean="0">
              <a:solidFill>
                <a:schemeClr val="bg1"/>
              </a:solidFill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May 13, 2015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02804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4" r="8312"/>
          <a:stretch/>
        </p:blipFill>
        <p:spPr bwMode="auto">
          <a:xfrm>
            <a:off x="53008" y="15903"/>
            <a:ext cx="4366592" cy="6805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9" r="8510"/>
          <a:stretch/>
        </p:blipFill>
        <p:spPr bwMode="auto">
          <a:xfrm>
            <a:off x="4547330" y="15903"/>
            <a:ext cx="4368070" cy="6805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838196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228600"/>
            <a:ext cx="8706252" cy="5969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dirty="0" smtClean="0"/>
              <a:t>Flowpath Modeling</a:t>
            </a:r>
            <a:endParaRPr lang="en-US" sz="3200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8" b="17752"/>
          <a:stretch/>
        </p:blipFill>
        <p:spPr bwMode="auto">
          <a:xfrm>
            <a:off x="1371600" y="962108"/>
            <a:ext cx="5638800" cy="5743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505099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228600"/>
            <a:ext cx="8706252" cy="5969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dirty="0"/>
              <a:t>Flowpath Modeling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" y="1066799"/>
            <a:ext cx="5924550" cy="3837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Object 33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017933950"/>
              </p:ext>
            </p:extLst>
          </p:nvPr>
        </p:nvGraphicFramePr>
        <p:xfrm>
          <a:off x="762000" y="1143000"/>
          <a:ext cx="6962147" cy="45273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1" name="Photo Editor Photo" r:id="rId5" imgW="9638095" imgH="6268325" progId="MSPhotoEd.3">
                  <p:embed/>
                </p:oleObj>
              </mc:Choice>
              <mc:Fallback>
                <p:oleObj name="Photo Editor Photo" r:id="rId5" imgW="9638095" imgH="626832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1143000"/>
                        <a:ext cx="6962147" cy="45273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Freeform 31"/>
          <p:cNvSpPr>
            <a:spLocks/>
          </p:cNvSpPr>
          <p:nvPr/>
        </p:nvSpPr>
        <p:spPr bwMode="auto">
          <a:xfrm>
            <a:off x="2281373" y="1447800"/>
            <a:ext cx="667893" cy="1856572"/>
          </a:xfrm>
          <a:custGeom>
            <a:avLst/>
            <a:gdLst>
              <a:gd name="T0" fmla="*/ 0 w 360"/>
              <a:gd name="T1" fmla="*/ 0 h 960"/>
              <a:gd name="T2" fmla="*/ 20161250 w 360"/>
              <a:gd name="T3" fmla="*/ 1874996250 h 960"/>
              <a:gd name="T4" fmla="*/ 100806250 w 360"/>
              <a:gd name="T5" fmla="*/ 1955641250 h 960"/>
              <a:gd name="T6" fmla="*/ 141128750 w 360"/>
              <a:gd name="T7" fmla="*/ 2016125000 h 960"/>
              <a:gd name="T8" fmla="*/ 262096250 w 360"/>
              <a:gd name="T9" fmla="*/ 2096770000 h 960"/>
              <a:gd name="T10" fmla="*/ 362902500 w 360"/>
              <a:gd name="T11" fmla="*/ 2147483647 h 960"/>
              <a:gd name="T12" fmla="*/ 624998750 w 360"/>
              <a:gd name="T13" fmla="*/ 2147483647 h 960"/>
              <a:gd name="T14" fmla="*/ 887095000 w 360"/>
              <a:gd name="T15" fmla="*/ 2147483647 h 960"/>
              <a:gd name="T16" fmla="*/ 826611250 w 360"/>
              <a:gd name="T17" fmla="*/ 2147483647 h 960"/>
              <a:gd name="T18" fmla="*/ 705643750 w 360"/>
              <a:gd name="T19" fmla="*/ 2147483647 h 960"/>
              <a:gd name="T20" fmla="*/ 766127500 w 360"/>
              <a:gd name="T21" fmla="*/ 2147483647 h 960"/>
              <a:gd name="T22" fmla="*/ 887095000 w 360"/>
              <a:gd name="T23" fmla="*/ 2147483647 h 960"/>
              <a:gd name="T24" fmla="*/ 826611250 w 360"/>
              <a:gd name="T25" fmla="*/ 2147483647 h 960"/>
              <a:gd name="T26" fmla="*/ 806450000 w 360"/>
              <a:gd name="T27" fmla="*/ 2147483647 h 960"/>
              <a:gd name="T28" fmla="*/ 846772500 w 360"/>
              <a:gd name="T29" fmla="*/ 2147483647 h 960"/>
              <a:gd name="T30" fmla="*/ 786288750 w 360"/>
              <a:gd name="T31" fmla="*/ 2147483647 h 96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360" h="960">
                <a:moveTo>
                  <a:pt x="0" y="0"/>
                </a:moveTo>
                <a:cubicBezTo>
                  <a:pt x="3" y="248"/>
                  <a:pt x="3" y="496"/>
                  <a:pt x="8" y="744"/>
                </a:cubicBezTo>
                <a:cubicBezTo>
                  <a:pt x="9" y="773"/>
                  <a:pt x="18" y="769"/>
                  <a:pt x="40" y="776"/>
                </a:cubicBezTo>
                <a:cubicBezTo>
                  <a:pt x="45" y="784"/>
                  <a:pt x="49" y="794"/>
                  <a:pt x="56" y="800"/>
                </a:cubicBezTo>
                <a:cubicBezTo>
                  <a:pt x="70" y="813"/>
                  <a:pt x="104" y="832"/>
                  <a:pt x="104" y="832"/>
                </a:cubicBezTo>
                <a:cubicBezTo>
                  <a:pt x="134" y="876"/>
                  <a:pt x="103" y="841"/>
                  <a:pt x="144" y="864"/>
                </a:cubicBezTo>
                <a:cubicBezTo>
                  <a:pt x="225" y="909"/>
                  <a:pt x="156" y="891"/>
                  <a:pt x="248" y="904"/>
                </a:cubicBezTo>
                <a:cubicBezTo>
                  <a:pt x="283" y="901"/>
                  <a:pt x="318" y="903"/>
                  <a:pt x="352" y="896"/>
                </a:cubicBezTo>
                <a:cubicBezTo>
                  <a:pt x="360" y="894"/>
                  <a:pt x="335" y="892"/>
                  <a:pt x="328" y="888"/>
                </a:cubicBezTo>
                <a:cubicBezTo>
                  <a:pt x="311" y="879"/>
                  <a:pt x="266" y="842"/>
                  <a:pt x="280" y="856"/>
                </a:cubicBezTo>
                <a:cubicBezTo>
                  <a:pt x="288" y="864"/>
                  <a:pt x="294" y="875"/>
                  <a:pt x="304" y="880"/>
                </a:cubicBezTo>
                <a:cubicBezTo>
                  <a:pt x="319" y="888"/>
                  <a:pt x="352" y="896"/>
                  <a:pt x="352" y="896"/>
                </a:cubicBezTo>
                <a:cubicBezTo>
                  <a:pt x="344" y="901"/>
                  <a:pt x="332" y="903"/>
                  <a:pt x="328" y="912"/>
                </a:cubicBezTo>
                <a:cubicBezTo>
                  <a:pt x="321" y="927"/>
                  <a:pt x="304" y="960"/>
                  <a:pt x="320" y="960"/>
                </a:cubicBezTo>
                <a:cubicBezTo>
                  <a:pt x="337" y="960"/>
                  <a:pt x="350" y="903"/>
                  <a:pt x="336" y="912"/>
                </a:cubicBezTo>
                <a:cubicBezTo>
                  <a:pt x="328" y="917"/>
                  <a:pt x="312" y="928"/>
                  <a:pt x="312" y="928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Freeform 30"/>
          <p:cNvSpPr>
            <a:spLocks/>
          </p:cNvSpPr>
          <p:nvPr/>
        </p:nvSpPr>
        <p:spPr bwMode="auto">
          <a:xfrm>
            <a:off x="3346857" y="1568669"/>
            <a:ext cx="484223" cy="1255121"/>
          </a:xfrm>
          <a:custGeom>
            <a:avLst/>
            <a:gdLst>
              <a:gd name="T0" fmla="*/ 564515681 w 261"/>
              <a:gd name="T1" fmla="*/ 0 h 649"/>
              <a:gd name="T2" fmla="*/ 544354407 w 261"/>
              <a:gd name="T3" fmla="*/ 604837794 h 649"/>
              <a:gd name="T4" fmla="*/ 282257841 w 261"/>
              <a:gd name="T5" fmla="*/ 1169353067 h 649"/>
              <a:gd name="T6" fmla="*/ 181451469 w 261"/>
              <a:gd name="T7" fmla="*/ 1270159366 h 649"/>
              <a:gd name="T8" fmla="*/ 141128920 w 261"/>
              <a:gd name="T9" fmla="*/ 1391126925 h 649"/>
              <a:gd name="T10" fmla="*/ 120967646 w 261"/>
              <a:gd name="T11" fmla="*/ 1612900783 h 649"/>
              <a:gd name="T12" fmla="*/ 60483823 w 261"/>
              <a:gd name="T13" fmla="*/ 1572578263 h 649"/>
              <a:gd name="T14" fmla="*/ 20161274 w 261"/>
              <a:gd name="T15" fmla="*/ 1512094484 h 649"/>
              <a:gd name="T16" fmla="*/ 40322549 w 261"/>
              <a:gd name="T17" fmla="*/ 1572578263 h 649"/>
              <a:gd name="T18" fmla="*/ 161290195 w 261"/>
              <a:gd name="T19" fmla="*/ 1633062043 h 649"/>
              <a:gd name="T20" fmla="*/ 201612743 w 261"/>
              <a:gd name="T21" fmla="*/ 1572578263 h 649"/>
              <a:gd name="T22" fmla="*/ 262096566 w 261"/>
              <a:gd name="T23" fmla="*/ 1552417003 h 64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61" h="649">
                <a:moveTo>
                  <a:pt x="224" y="0"/>
                </a:moveTo>
                <a:cubicBezTo>
                  <a:pt x="221" y="80"/>
                  <a:pt x="219" y="160"/>
                  <a:pt x="216" y="240"/>
                </a:cubicBezTo>
                <a:cubicBezTo>
                  <a:pt x="209" y="441"/>
                  <a:pt x="261" y="447"/>
                  <a:pt x="112" y="464"/>
                </a:cubicBezTo>
                <a:cubicBezTo>
                  <a:pt x="90" y="479"/>
                  <a:pt x="83" y="479"/>
                  <a:pt x="72" y="504"/>
                </a:cubicBezTo>
                <a:cubicBezTo>
                  <a:pt x="65" y="519"/>
                  <a:pt x="56" y="552"/>
                  <a:pt x="56" y="552"/>
                </a:cubicBezTo>
                <a:cubicBezTo>
                  <a:pt x="53" y="581"/>
                  <a:pt x="60" y="613"/>
                  <a:pt x="48" y="640"/>
                </a:cubicBezTo>
                <a:cubicBezTo>
                  <a:pt x="44" y="649"/>
                  <a:pt x="31" y="631"/>
                  <a:pt x="24" y="624"/>
                </a:cubicBezTo>
                <a:cubicBezTo>
                  <a:pt x="17" y="617"/>
                  <a:pt x="18" y="600"/>
                  <a:pt x="8" y="600"/>
                </a:cubicBezTo>
                <a:cubicBezTo>
                  <a:pt x="0" y="600"/>
                  <a:pt x="10" y="618"/>
                  <a:pt x="16" y="624"/>
                </a:cubicBezTo>
                <a:cubicBezTo>
                  <a:pt x="29" y="637"/>
                  <a:pt x="49" y="638"/>
                  <a:pt x="64" y="648"/>
                </a:cubicBezTo>
                <a:cubicBezTo>
                  <a:pt x="69" y="640"/>
                  <a:pt x="72" y="630"/>
                  <a:pt x="80" y="624"/>
                </a:cubicBezTo>
                <a:cubicBezTo>
                  <a:pt x="87" y="619"/>
                  <a:pt x="104" y="616"/>
                  <a:pt x="104" y="616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Freeform 32"/>
          <p:cNvSpPr>
            <a:spLocks/>
          </p:cNvSpPr>
          <p:nvPr/>
        </p:nvSpPr>
        <p:spPr bwMode="auto">
          <a:xfrm>
            <a:off x="1398270" y="2484746"/>
            <a:ext cx="1550996" cy="485417"/>
          </a:xfrm>
          <a:custGeom>
            <a:avLst/>
            <a:gdLst>
              <a:gd name="T0" fmla="*/ 0 w 836"/>
              <a:gd name="T1" fmla="*/ 196572434 h 251"/>
              <a:gd name="T2" fmla="*/ 1794351250 w 836"/>
              <a:gd name="T3" fmla="*/ 337701361 h 251"/>
              <a:gd name="T4" fmla="*/ 1895157500 w 836"/>
              <a:gd name="T5" fmla="*/ 418346462 h 251"/>
              <a:gd name="T6" fmla="*/ 2016125000 w 836"/>
              <a:gd name="T7" fmla="*/ 539314114 h 251"/>
              <a:gd name="T8" fmla="*/ 2076608750 w 836"/>
              <a:gd name="T9" fmla="*/ 579636665 h 251"/>
              <a:gd name="T10" fmla="*/ 2076608750 w 836"/>
              <a:gd name="T11" fmla="*/ 599797940 h 251"/>
              <a:gd name="T12" fmla="*/ 2096770000 w 836"/>
              <a:gd name="T13" fmla="*/ 438507738 h 25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836" h="251">
                <a:moveTo>
                  <a:pt x="0" y="78"/>
                </a:moveTo>
                <a:cubicBezTo>
                  <a:pt x="227" y="65"/>
                  <a:pt x="512" y="0"/>
                  <a:pt x="712" y="134"/>
                </a:cubicBezTo>
                <a:cubicBezTo>
                  <a:pt x="756" y="200"/>
                  <a:pt x="698" y="124"/>
                  <a:pt x="752" y="166"/>
                </a:cubicBezTo>
                <a:cubicBezTo>
                  <a:pt x="770" y="180"/>
                  <a:pt x="781" y="201"/>
                  <a:pt x="800" y="214"/>
                </a:cubicBezTo>
                <a:cubicBezTo>
                  <a:pt x="808" y="219"/>
                  <a:pt x="816" y="225"/>
                  <a:pt x="824" y="230"/>
                </a:cubicBezTo>
                <a:cubicBezTo>
                  <a:pt x="761" y="251"/>
                  <a:pt x="759" y="249"/>
                  <a:pt x="824" y="238"/>
                </a:cubicBezTo>
                <a:cubicBezTo>
                  <a:pt x="836" y="201"/>
                  <a:pt x="832" y="222"/>
                  <a:pt x="832" y="174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931670" y="5715000"/>
            <a:ext cx="7059930" cy="4025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  <a:defRPr/>
            </a:pPr>
            <a:r>
              <a:rPr lang="en-US" dirty="0" smtClean="0"/>
              <a:t>Source: City of Chicago and Hey Associates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4300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sz="3200" dirty="0"/>
              <a:t>Flowpath Modeling</a:t>
            </a:r>
            <a:endParaRPr lang="en-US" altLang="en-US" dirty="0" smtClean="0"/>
          </a:p>
        </p:txBody>
      </p:sp>
      <p:pic>
        <p:nvPicPr>
          <p:cNvPr id="15363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" t="2409" r="4723" b="3583"/>
          <a:stretch/>
        </p:blipFill>
        <p:spPr>
          <a:xfrm>
            <a:off x="294198" y="1168842"/>
            <a:ext cx="8348870" cy="54068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63613"/>
            <a:ext cx="8915400" cy="574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00125"/>
            <a:ext cx="8915400" cy="577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014376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0"/>
                    </a14:imgEffect>
                    <a14:imgEffect>
                      <a14:brightnessContrast bright="-1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4" name="TextBox 3"/>
          <p:cNvSpPr txBox="1"/>
          <p:nvPr/>
        </p:nvSpPr>
        <p:spPr>
          <a:xfrm>
            <a:off x="216342" y="4343400"/>
            <a:ext cx="8763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Questions?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02540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1927"/>
            <a:ext cx="529936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4486072"/>
      </p:ext>
    </p:extLst>
  </p:cSld>
  <p:clrMapOvr>
    <a:masterClrMapping/>
  </p:clrMapOvr>
  <p:transition advClick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228600"/>
            <a:ext cx="8706252" cy="5969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dirty="0" smtClean="0"/>
              <a:t>Stormwater Management and Flooding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914400"/>
            <a:ext cx="8229600" cy="5712341"/>
          </a:xfrm>
        </p:spPr>
        <p:txBody>
          <a:bodyPr>
            <a:noAutofit/>
          </a:bodyPr>
          <a:lstStyle/>
          <a:p>
            <a:pPr marL="228399" indent="-228399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200" dirty="0" smtClean="0"/>
              <a:t>Despite </a:t>
            </a:r>
            <a:r>
              <a:rPr lang="en-US" sz="2200" dirty="0"/>
              <a:t>county-level stormwater management </a:t>
            </a:r>
            <a:r>
              <a:rPr lang="en-US" sz="2200" dirty="0" smtClean="0"/>
              <a:t>ordinances, </a:t>
            </a:r>
            <a:r>
              <a:rPr lang="en-US" sz="2200" dirty="0"/>
              <a:t>urban flooding </a:t>
            </a:r>
            <a:r>
              <a:rPr lang="en-US" sz="2200" dirty="0" smtClean="0"/>
              <a:t>and damage continues in the region</a:t>
            </a:r>
          </a:p>
          <a:p>
            <a:pPr marL="677661" lvl="1" indent="-228399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 dirty="0"/>
              <a:t>Between 2007-2011, 181,000 flood damage and sewer backup  claims were made across 97 percent of Cook County totaling $773 million (CNT, 2014) </a:t>
            </a:r>
          </a:p>
          <a:p>
            <a:pPr marL="677661" lvl="1" indent="-228399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 dirty="0" smtClean="0"/>
              <a:t>Claims do not correlate with floodplains, i.e., flood insurance covers only 8% of payouts, disaster recovery covers the </a:t>
            </a:r>
            <a:r>
              <a:rPr lang="en-US" sz="1800" dirty="0"/>
              <a:t>majority (CNT, 2014)</a:t>
            </a:r>
            <a:endParaRPr lang="en-US" sz="1800" dirty="0" smtClean="0"/>
          </a:p>
          <a:p>
            <a:pPr marL="228399" indent="-228399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200" dirty="0" smtClean="0"/>
              <a:t>Older neighborhoods and vulnerable populations are particularly susceptible</a:t>
            </a:r>
          </a:p>
          <a:p>
            <a:pPr marL="228399" indent="-228399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200" dirty="0" smtClean="0"/>
              <a:t>Solutions can be complex and expensive</a:t>
            </a:r>
          </a:p>
          <a:p>
            <a:pPr marL="228399" indent="-228399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200" dirty="0" smtClean="0"/>
              <a:t>Existing and developing urban landscapes coupled with potential changes to climate dynamics could make the problem worse</a:t>
            </a:r>
            <a:endParaRPr lang="en-US" sz="2200" dirty="0"/>
          </a:p>
          <a:p>
            <a:pPr marL="228399" indent="-228399">
              <a:lnSpc>
                <a:spcPct val="120000"/>
              </a:lnSpc>
              <a:spcAft>
                <a:spcPts val="1200"/>
              </a:spcAft>
              <a:defRPr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34003242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" y="228600"/>
            <a:ext cx="4724400" cy="5969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dirty="0" smtClean="0"/>
              <a:t>Climate model predictions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914400"/>
            <a:ext cx="4800600" cy="5712341"/>
          </a:xfrm>
        </p:spPr>
        <p:txBody>
          <a:bodyPr>
            <a:noAutofit/>
          </a:bodyPr>
          <a:lstStyle/>
          <a:p>
            <a:pPr marL="228399" indent="-228399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dirty="0"/>
              <a:t>“All models are wrong; some models are useful.” – George E.P. Box</a:t>
            </a:r>
          </a:p>
          <a:p>
            <a:pPr marL="228399" indent="-228399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dirty="0" smtClean="0"/>
              <a:t>Summers considerably </a:t>
            </a:r>
            <a:r>
              <a:rPr lang="en-US" sz="2000" dirty="0"/>
              <a:t>warmer </a:t>
            </a:r>
            <a:r>
              <a:rPr lang="en-US" sz="2000" dirty="0" smtClean="0"/>
              <a:t>but </a:t>
            </a:r>
            <a:r>
              <a:rPr lang="en-US" sz="2000" dirty="0"/>
              <a:t>less summertime </a:t>
            </a:r>
            <a:r>
              <a:rPr lang="en-US" sz="2000" dirty="0" smtClean="0"/>
              <a:t>precipitation </a:t>
            </a:r>
            <a:endParaRPr lang="en-US" sz="2000" dirty="0"/>
          </a:p>
          <a:p>
            <a:pPr marL="228399" indent="-228399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dirty="0" smtClean="0"/>
              <a:t>Lower Lake </a:t>
            </a:r>
            <a:r>
              <a:rPr lang="en-US" sz="2000" dirty="0"/>
              <a:t>Michigan </a:t>
            </a:r>
            <a:r>
              <a:rPr lang="en-US" sz="2000" dirty="0" smtClean="0"/>
              <a:t>water levels</a:t>
            </a:r>
            <a:endParaRPr lang="en-US" sz="2000" dirty="0"/>
          </a:p>
          <a:p>
            <a:pPr marL="228399" indent="-228399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dirty="0" smtClean="0"/>
              <a:t>Increased precipitation during </a:t>
            </a:r>
            <a:r>
              <a:rPr lang="en-US" sz="2000" dirty="0"/>
              <a:t>winter and </a:t>
            </a:r>
            <a:r>
              <a:rPr lang="en-US" sz="2000" dirty="0" smtClean="0"/>
              <a:t>spring</a:t>
            </a:r>
          </a:p>
          <a:p>
            <a:pPr marL="228399" indent="-228399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dirty="0" smtClean="0"/>
              <a:t>Precipitation events as </a:t>
            </a:r>
            <a:r>
              <a:rPr lang="en-US" sz="2000" dirty="0"/>
              <a:t>heavy </a:t>
            </a:r>
            <a:r>
              <a:rPr lang="en-US" sz="2000" dirty="0" smtClean="0"/>
              <a:t>downpours</a:t>
            </a:r>
            <a:endParaRPr lang="en-US" sz="2000" dirty="0"/>
          </a:p>
          <a:p>
            <a:pPr marL="228399" indent="-228399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dirty="0" smtClean="0"/>
              <a:t>Longer </a:t>
            </a:r>
            <a:r>
              <a:rPr lang="en-US" sz="2000" dirty="0"/>
              <a:t>growing </a:t>
            </a:r>
            <a:r>
              <a:rPr lang="en-US" sz="2000" dirty="0" smtClean="0"/>
              <a:t>season, </a:t>
            </a:r>
            <a:r>
              <a:rPr lang="en-US" sz="2000" dirty="0"/>
              <a:t>but </a:t>
            </a:r>
            <a:r>
              <a:rPr lang="en-US" sz="2000" dirty="0" smtClean="0"/>
              <a:t>more heat </a:t>
            </a:r>
            <a:r>
              <a:rPr lang="en-US" sz="2000" dirty="0"/>
              <a:t>waves, floods, droughts, insects, and </a:t>
            </a:r>
            <a:r>
              <a:rPr lang="en-US" sz="2000" dirty="0" smtClean="0"/>
              <a:t>weeds </a:t>
            </a:r>
            <a:endParaRPr lang="en-US" sz="2000" dirty="0"/>
          </a:p>
          <a:p>
            <a:pPr marL="228399" indent="-228399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dirty="0" smtClean="0"/>
              <a:t>Plant zone / native species shifts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fr-FR" sz="1200" dirty="0" smtClean="0"/>
              <a:t>(Information </a:t>
            </a:r>
            <a:r>
              <a:rPr lang="fr-FR" sz="1200" dirty="0" err="1" smtClean="0"/>
              <a:t>based</a:t>
            </a:r>
            <a:r>
              <a:rPr lang="fr-FR" sz="1200" dirty="0" smtClean="0"/>
              <a:t> on </a:t>
            </a:r>
            <a:r>
              <a:rPr lang="en-US" sz="1200" dirty="0" smtClean="0"/>
              <a:t>over </a:t>
            </a:r>
            <a:r>
              <a:rPr lang="en-US" sz="1200" dirty="0"/>
              <a:t>a dozen climate models used </a:t>
            </a:r>
            <a:r>
              <a:rPr lang="en-US" sz="1200" dirty="0" smtClean="0"/>
              <a:t>to </a:t>
            </a:r>
            <a:r>
              <a:rPr lang="en-US" sz="1200" dirty="0"/>
              <a:t>predict for the </a:t>
            </a:r>
            <a:r>
              <a:rPr lang="en-US" sz="1200" dirty="0" smtClean="0"/>
              <a:t>Midwest by </a:t>
            </a:r>
            <a:r>
              <a:rPr lang="en-US" sz="1200" dirty="0"/>
              <a:t>the International Panel on Climate </a:t>
            </a:r>
            <a:r>
              <a:rPr lang="en-US" sz="1200" dirty="0" smtClean="0"/>
              <a:t>Change. </a:t>
            </a:r>
            <a:r>
              <a:rPr lang="fr-FR" sz="1200" dirty="0" smtClean="0"/>
              <a:t>Douglas </a:t>
            </a:r>
            <a:r>
              <a:rPr lang="fr-FR" sz="1200" dirty="0" err="1" smtClean="0"/>
              <a:t>Sisterson</a:t>
            </a:r>
            <a:r>
              <a:rPr lang="fr-FR" sz="1200" dirty="0" smtClean="0"/>
              <a:t>, </a:t>
            </a:r>
            <a:r>
              <a:rPr lang="fr-FR" sz="1200" dirty="0" err="1"/>
              <a:t>Environmental</a:t>
            </a:r>
            <a:r>
              <a:rPr lang="fr-FR" sz="1200" dirty="0"/>
              <a:t> Science </a:t>
            </a:r>
            <a:r>
              <a:rPr lang="fr-FR" sz="1200" dirty="0" smtClean="0"/>
              <a:t>Division, </a:t>
            </a:r>
            <a:r>
              <a:rPr lang="fr-FR" sz="1200" dirty="0"/>
              <a:t>Argonne National </a:t>
            </a:r>
            <a:r>
              <a:rPr lang="fr-FR" sz="1200" dirty="0" err="1" smtClean="0"/>
              <a:t>Laboratory</a:t>
            </a:r>
            <a:r>
              <a:rPr lang="fr-FR" sz="1200" dirty="0" smtClean="0"/>
              <a:t>)</a:t>
            </a:r>
            <a:endParaRPr lang="en-US" sz="1200" dirty="0"/>
          </a:p>
          <a:p>
            <a:pPr marL="228399" indent="-228399">
              <a:lnSpc>
                <a:spcPct val="120000"/>
              </a:lnSpc>
              <a:spcAft>
                <a:spcPts val="1200"/>
              </a:spcAft>
              <a:defRPr/>
            </a:pPr>
            <a:endParaRPr lang="en-US" sz="2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" t="7333" r="3251" b="19837"/>
          <a:stretch/>
        </p:blipFill>
        <p:spPr bwMode="auto">
          <a:xfrm>
            <a:off x="5410200" y="3975"/>
            <a:ext cx="3209268" cy="319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181350"/>
            <a:ext cx="3529951" cy="367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358078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228600"/>
            <a:ext cx="8706252" cy="5969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dirty="0" smtClean="0"/>
              <a:t>Climate ‘disruption’ flood predictions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914401"/>
            <a:ext cx="8686800" cy="1676400"/>
          </a:xfrm>
        </p:spPr>
        <p:txBody>
          <a:bodyPr>
            <a:noAutofit/>
          </a:bodyPr>
          <a:lstStyle/>
          <a:p>
            <a:pPr marL="228399" indent="-228399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dirty="0"/>
              <a:t>Existing flooding problems could be made worse by the impacts of climate change due to modeled increases in storm frequency and intensity</a:t>
            </a:r>
          </a:p>
          <a:p>
            <a:pPr marL="228399" indent="-228399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dirty="0" smtClean="0"/>
              <a:t>For </a:t>
            </a:r>
            <a:r>
              <a:rPr lang="en-US" sz="2000" dirty="0"/>
              <a:t>Des Plaines River at Riverside, modeling suggests that the 100-year flood peak for 2100 will be approximately 15% higher than the present estimate. </a:t>
            </a:r>
            <a:r>
              <a:rPr lang="en-US" sz="2000" dirty="0" smtClean="0"/>
              <a:t>      	</a:t>
            </a:r>
            <a:r>
              <a:rPr lang="en-US" sz="1600" dirty="0" smtClean="0"/>
              <a:t>(</a:t>
            </a:r>
            <a:r>
              <a:rPr lang="en-US" sz="1600" dirty="0"/>
              <a:t>Dr. </a:t>
            </a:r>
            <a:r>
              <a:rPr lang="en-US" sz="1600" dirty="0" err="1"/>
              <a:t>Momcilo</a:t>
            </a:r>
            <a:r>
              <a:rPr lang="en-US" sz="1600" dirty="0"/>
              <a:t> Markus, Illinois State Water </a:t>
            </a:r>
            <a:r>
              <a:rPr lang="en-US" sz="1600" dirty="0" smtClean="0"/>
              <a:t>Survey)</a:t>
            </a:r>
            <a:endParaRPr lang="en-US" sz="2000" dirty="0"/>
          </a:p>
          <a:p>
            <a:pPr marL="228399" indent="-228399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/>
            </a:pPr>
            <a:endParaRPr lang="en-US" sz="2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2" b="4627"/>
          <a:stretch/>
        </p:blipFill>
        <p:spPr bwMode="auto">
          <a:xfrm>
            <a:off x="76200" y="3007824"/>
            <a:ext cx="5638800" cy="3747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2" r="2815" b="4361"/>
          <a:stretch/>
        </p:blipFill>
        <p:spPr bwMode="auto">
          <a:xfrm>
            <a:off x="5943600" y="2855545"/>
            <a:ext cx="2965837" cy="392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510781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228600"/>
            <a:ext cx="8706252" cy="5969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dirty="0" smtClean="0"/>
              <a:t>CMAP responses: NDRC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914400"/>
            <a:ext cx="8458200" cy="5712341"/>
          </a:xfrm>
        </p:spPr>
        <p:txBody>
          <a:bodyPr>
            <a:noAutofit/>
          </a:bodyPr>
          <a:lstStyle/>
          <a:p>
            <a:pPr marL="228399" indent="-228399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dirty="0" smtClean="0"/>
              <a:t>Be prepared</a:t>
            </a:r>
            <a:r>
              <a:rPr lang="en-US" sz="2000" dirty="0"/>
              <a:t>. </a:t>
            </a:r>
            <a:r>
              <a:rPr lang="en-US" sz="2000" dirty="0" smtClean="0"/>
              <a:t>Work towards regional </a:t>
            </a:r>
            <a:r>
              <a:rPr lang="en-US" sz="2000" i="1" dirty="0" smtClean="0"/>
              <a:t>resiliency</a:t>
            </a:r>
            <a:r>
              <a:rPr lang="en-US" sz="2000" dirty="0"/>
              <a:t>, the ability to withstand events and </a:t>
            </a:r>
            <a:r>
              <a:rPr lang="en-US" sz="2000" dirty="0" smtClean="0"/>
              <a:t>impacts, also an </a:t>
            </a:r>
            <a:r>
              <a:rPr lang="en-US" sz="2000" dirty="0"/>
              <a:t>emerging goal for federal </a:t>
            </a:r>
            <a:r>
              <a:rPr lang="en-US" sz="2000" dirty="0" smtClean="0"/>
              <a:t>programs</a:t>
            </a:r>
            <a:endParaRPr lang="en-US" sz="2000" dirty="0"/>
          </a:p>
          <a:p>
            <a:r>
              <a:rPr lang="en-US" sz="2000" dirty="0"/>
              <a:t>National Disaster Resilience </a:t>
            </a:r>
            <a:r>
              <a:rPr lang="en-US" sz="2000" dirty="0" smtClean="0"/>
              <a:t>Competition </a:t>
            </a:r>
            <a:endParaRPr lang="en-US" sz="2000" dirty="0"/>
          </a:p>
          <a:p>
            <a:pPr lvl="1"/>
            <a:r>
              <a:rPr lang="en-US" sz="1800" dirty="0" smtClean="0"/>
              <a:t>Use spring 2013 flood events as a springboard to </a:t>
            </a:r>
            <a:r>
              <a:rPr lang="en-US" sz="1800" dirty="0"/>
              <a:t>improving resiliency to flooding and other climate </a:t>
            </a:r>
            <a:r>
              <a:rPr lang="en-US" sz="1800" dirty="0" smtClean="0"/>
              <a:t>impacts in eligible </a:t>
            </a:r>
            <a:r>
              <a:rPr lang="en-US" sz="1800" dirty="0"/>
              <a:t>geographies: Chicago, Cook, DuPage, and State of Illinois</a:t>
            </a:r>
          </a:p>
          <a:p>
            <a:pPr lvl="1"/>
            <a:r>
              <a:rPr lang="en-US" sz="1800" dirty="0"/>
              <a:t>Increase the adaptive capacity of </a:t>
            </a:r>
            <a:r>
              <a:rPr lang="en-US" sz="1800" dirty="0" smtClean="0"/>
              <a:t>regions through resilience </a:t>
            </a:r>
            <a:r>
              <a:rPr lang="en-US" sz="1800" dirty="0"/>
              <a:t>planning, </a:t>
            </a:r>
            <a:r>
              <a:rPr lang="en-US" sz="1800" dirty="0" smtClean="0"/>
              <a:t>data collection, public engagement, innovative </a:t>
            </a:r>
            <a:r>
              <a:rPr lang="en-US" sz="1800" dirty="0"/>
              <a:t>projects, and institutional and policy </a:t>
            </a:r>
            <a:r>
              <a:rPr lang="en-US" sz="1800" dirty="0" smtClean="0"/>
              <a:t>changes</a:t>
            </a:r>
            <a:endParaRPr lang="en-US" sz="1800" dirty="0"/>
          </a:p>
          <a:p>
            <a:pPr lvl="1"/>
            <a:r>
              <a:rPr lang="en-US" sz="1800" dirty="0"/>
              <a:t>Invest in rebuilding disaster-affected areas</a:t>
            </a:r>
          </a:p>
          <a:p>
            <a:pPr lvl="1"/>
            <a:r>
              <a:rPr lang="en-US" sz="1800" dirty="0" smtClean="0"/>
              <a:t>Integrate </a:t>
            </a:r>
            <a:r>
              <a:rPr lang="en-US" sz="1800" dirty="0"/>
              <a:t>long-term planning in disaster recovery </a:t>
            </a:r>
            <a:r>
              <a:rPr lang="en-US" sz="1800" dirty="0" smtClean="0"/>
              <a:t>investments</a:t>
            </a:r>
            <a:endParaRPr lang="en-US" sz="1800" dirty="0"/>
          </a:p>
          <a:p>
            <a:pPr marL="228399" indent="-228399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/>
            </a:pPr>
            <a:endParaRPr lang="en-US" sz="2200" dirty="0" smtClean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en-US" sz="2200" dirty="0" smtClean="0"/>
          </a:p>
          <a:p>
            <a:pPr marL="228399" indent="-228399">
              <a:lnSpc>
                <a:spcPct val="120000"/>
              </a:lnSpc>
              <a:spcAft>
                <a:spcPts val="1200"/>
              </a:spcAft>
              <a:defRPr/>
            </a:pPr>
            <a:endParaRPr lang="en-US" sz="2200" dirty="0" smtClean="0"/>
          </a:p>
          <a:p>
            <a:pPr marL="228399" indent="-228399">
              <a:lnSpc>
                <a:spcPct val="120000"/>
              </a:lnSpc>
              <a:spcAft>
                <a:spcPts val="1200"/>
              </a:spcAft>
              <a:defRPr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63952508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228600"/>
            <a:ext cx="8706252" cy="5969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dirty="0" smtClean="0"/>
              <a:t>CMAP responses: Climate Adaptation 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914400"/>
            <a:ext cx="5257800" cy="5712341"/>
          </a:xfrm>
        </p:spPr>
        <p:txBody>
          <a:bodyPr>
            <a:noAutofit/>
          </a:bodyPr>
          <a:lstStyle/>
          <a:p>
            <a:pPr marL="228399" indent="-228399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dirty="0"/>
              <a:t>Climate Adaptation Guidebook</a:t>
            </a:r>
          </a:p>
          <a:p>
            <a:pPr marL="228399" indent="-228399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dirty="0"/>
              <a:t>Anticipated regional impacts of more frequent heavy rainfall </a:t>
            </a:r>
          </a:p>
          <a:p>
            <a:pPr marL="677661" lvl="1" indent="-228399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600" dirty="0"/>
              <a:t>Increased flood damage because area of significant flood risk and elevation of floodwaters are underestimated on flood maps</a:t>
            </a:r>
          </a:p>
          <a:p>
            <a:pPr marL="677661" lvl="1" indent="-228399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600" dirty="0"/>
              <a:t>Increased downstream flood damage because detention is inadequate</a:t>
            </a:r>
            <a:endParaRPr lang="en-US" sz="1800" dirty="0" smtClean="0"/>
          </a:p>
          <a:p>
            <a:pPr marL="228399" indent="-228399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000" dirty="0"/>
              <a:t>Potential Adaptation Measures </a:t>
            </a:r>
            <a:endParaRPr lang="en-US" sz="2000" dirty="0" smtClean="0"/>
          </a:p>
          <a:p>
            <a:pPr marL="677661" lvl="1" indent="-228399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600" dirty="0"/>
              <a:t>Increase flood protection elevation.</a:t>
            </a:r>
          </a:p>
          <a:p>
            <a:pPr marL="677661" lvl="1" indent="-228399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600" dirty="0"/>
              <a:t>Apply floodplain management requirements to area larger than the historic Special Flood Hazard Area.</a:t>
            </a:r>
          </a:p>
          <a:p>
            <a:pPr marL="677661" lvl="1" indent="-228399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600" dirty="0"/>
              <a:t>Expand outreach and technical assistance to reduce flood risk. </a:t>
            </a:r>
          </a:p>
          <a:p>
            <a:pPr marL="677661" lvl="1" indent="-228399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600" dirty="0"/>
              <a:t>Develop stormwater master plan to identify needed drainage improvements.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990600"/>
            <a:ext cx="3451757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965092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228600"/>
            <a:ext cx="8706252" cy="5969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dirty="0" smtClean="0"/>
              <a:t>CMAP responses: stormwater management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914400"/>
            <a:ext cx="8458200" cy="5712341"/>
          </a:xfrm>
        </p:spPr>
        <p:txBody>
          <a:bodyPr>
            <a:noAutofit/>
          </a:bodyPr>
          <a:lstStyle/>
          <a:p>
            <a:pPr marL="228399" indent="-228399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dirty="0"/>
              <a:t>Stormwater Management Planning (CMAP)</a:t>
            </a:r>
          </a:p>
          <a:p>
            <a:pPr marL="677661" lvl="1" indent="-228399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 dirty="0"/>
              <a:t>MacArthur Foundation &amp; Cook County CDBG Disaster Recovery Funding</a:t>
            </a:r>
          </a:p>
          <a:p>
            <a:pPr marL="677661" lvl="1" indent="-228399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 dirty="0"/>
              <a:t>Collect, compile, and provide spatial data for local stormwater planning (e.g., topography; floodplains; repetitive loss info; land use and cover, etc.)</a:t>
            </a:r>
          </a:p>
          <a:p>
            <a:pPr marL="677661" lvl="1" indent="-228399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 dirty="0"/>
              <a:t>Develop and refine methodology for planning-level stormwater analysis</a:t>
            </a:r>
          </a:p>
          <a:p>
            <a:pPr marL="677661" lvl="1" indent="-228399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 dirty="0"/>
              <a:t>Identify opportunities for neighborhood or site scale green stormwater infrastructure projects using spatial data and </a:t>
            </a:r>
            <a:r>
              <a:rPr lang="en-US" sz="1800" i="1" dirty="0"/>
              <a:t>flowpath modeling</a:t>
            </a:r>
            <a:endParaRPr lang="en-US" sz="1800" dirty="0"/>
          </a:p>
          <a:p>
            <a:pPr marL="677661" lvl="1" indent="-228399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 dirty="0"/>
              <a:t>Not intended to identify specific engineered structural solutions or replace H&amp;H</a:t>
            </a:r>
          </a:p>
          <a:p>
            <a:pPr marL="677661" lvl="1" indent="-228399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 dirty="0"/>
              <a:t>Identify regional priority areas with high stormwater mitigation needs</a:t>
            </a:r>
          </a:p>
          <a:p>
            <a:pPr marL="228399" indent="-228399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dirty="0" smtClean="0"/>
              <a:t>Consistent with renewed regional focus on </a:t>
            </a:r>
            <a:r>
              <a:rPr lang="en-US" sz="2000" dirty="0"/>
              <a:t>stormwater management </a:t>
            </a:r>
            <a:r>
              <a:rPr lang="en-US" sz="2000" dirty="0" smtClean="0"/>
              <a:t>to address recurring damage, disaster recovery, and climate disruption </a:t>
            </a:r>
            <a:endParaRPr lang="en-US" sz="2000" dirty="0"/>
          </a:p>
          <a:p>
            <a:pPr marL="677661" lvl="1" indent="-228399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 dirty="0"/>
              <a:t>National Disaster Resilience Competition </a:t>
            </a:r>
            <a:r>
              <a:rPr lang="en-US" sz="1800" dirty="0" smtClean="0"/>
              <a:t>(Chicago, Cook, DuPage, State of Illinois)</a:t>
            </a:r>
            <a:endParaRPr lang="en-US" sz="1800" dirty="0"/>
          </a:p>
          <a:p>
            <a:pPr marL="677661" lvl="1" indent="-228399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 dirty="0"/>
              <a:t>Calumet Stormwater Collaborative (MPC)</a:t>
            </a:r>
          </a:p>
          <a:p>
            <a:pPr marL="677661" lvl="1" indent="-228399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 dirty="0"/>
              <a:t>Rain Ready (CNT</a:t>
            </a:r>
            <a:r>
              <a:rPr lang="en-US" sz="1800" dirty="0" smtClean="0"/>
              <a:t>)</a:t>
            </a:r>
          </a:p>
          <a:p>
            <a:pPr marL="228399" indent="-228399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/>
            </a:pPr>
            <a:endParaRPr lang="en-US" sz="2200" dirty="0" smtClean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en-US" sz="2200" dirty="0" smtClean="0"/>
          </a:p>
          <a:p>
            <a:pPr marL="228399" indent="-228399">
              <a:lnSpc>
                <a:spcPct val="120000"/>
              </a:lnSpc>
              <a:spcAft>
                <a:spcPts val="1200"/>
              </a:spcAft>
              <a:defRPr/>
            </a:pPr>
            <a:endParaRPr lang="en-US" sz="2200" dirty="0" smtClean="0"/>
          </a:p>
          <a:p>
            <a:pPr marL="228399" indent="-228399">
              <a:lnSpc>
                <a:spcPct val="120000"/>
              </a:lnSpc>
              <a:spcAft>
                <a:spcPts val="1200"/>
              </a:spcAft>
              <a:defRPr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91813669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228600"/>
            <a:ext cx="8706252" cy="5969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dirty="0" smtClean="0"/>
              <a:t>Stormwater Management Planning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914400"/>
            <a:ext cx="8763000" cy="5712341"/>
          </a:xfrm>
        </p:spPr>
        <p:txBody>
          <a:bodyPr>
            <a:noAutofit/>
          </a:bodyPr>
          <a:lstStyle/>
          <a:p>
            <a:pPr marL="228399" indent="-228399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dirty="0" smtClean="0"/>
              <a:t>Integrate stormwater management and resiliency into comprehensive, subarea, corridor, multijurisdictional, and capital </a:t>
            </a:r>
            <a:r>
              <a:rPr lang="en-US" sz="2000" dirty="0"/>
              <a:t>improvement </a:t>
            </a:r>
            <a:r>
              <a:rPr lang="en-US" sz="2000" dirty="0" smtClean="0"/>
              <a:t>plans via LTA program</a:t>
            </a:r>
          </a:p>
          <a:p>
            <a:pPr marL="228399" indent="-228399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dirty="0" smtClean="0"/>
              <a:t>Better </a:t>
            </a:r>
            <a:r>
              <a:rPr lang="en-US" sz="2000" dirty="0"/>
              <a:t>integrate stormwater management into </a:t>
            </a:r>
            <a:r>
              <a:rPr lang="en-US" sz="2000" dirty="0" smtClean="0"/>
              <a:t>land </a:t>
            </a:r>
            <a:r>
              <a:rPr lang="en-US" sz="2000" dirty="0"/>
              <a:t>use and </a:t>
            </a:r>
            <a:r>
              <a:rPr lang="en-US" sz="2000" dirty="0" smtClean="0"/>
              <a:t>development plans, policies, regulations, and infrastructure investment decisions</a:t>
            </a:r>
            <a:endParaRPr lang="en-US" sz="2000" dirty="0"/>
          </a:p>
          <a:p>
            <a:pPr marL="228399" indent="-228399">
              <a:lnSpc>
                <a:spcPct val="120000"/>
              </a:lnSpc>
              <a:spcAft>
                <a:spcPts val="1200"/>
              </a:spcAft>
              <a:defRPr/>
            </a:pPr>
            <a:r>
              <a:rPr lang="en-US" sz="2000" dirty="0" smtClean="0"/>
              <a:t>Focus </a:t>
            </a:r>
            <a:r>
              <a:rPr lang="en-US" sz="2000" dirty="0"/>
              <a:t>on </a:t>
            </a:r>
            <a:r>
              <a:rPr lang="en-US" sz="2000" dirty="0" smtClean="0"/>
              <a:t>Cook County communities in partnership with </a:t>
            </a:r>
            <a:r>
              <a:rPr lang="en-US" sz="2000" dirty="0"/>
              <a:t>MWRD, Cook County Land </a:t>
            </a:r>
            <a:r>
              <a:rPr lang="en-US" sz="2000" dirty="0" smtClean="0"/>
              <a:t>Bank, </a:t>
            </a:r>
            <a:r>
              <a:rPr lang="en-US" sz="2000" dirty="0"/>
              <a:t>Forest Preserve </a:t>
            </a:r>
            <a:r>
              <a:rPr lang="en-US" sz="2000" dirty="0" smtClean="0"/>
              <a:t>District, and Calumet </a:t>
            </a:r>
            <a:r>
              <a:rPr lang="en-US" sz="2000" dirty="0"/>
              <a:t>Stormwater </a:t>
            </a:r>
            <a:r>
              <a:rPr lang="en-US" sz="2000" dirty="0" smtClean="0"/>
              <a:t>Collaborative</a:t>
            </a:r>
            <a:endParaRPr lang="en-US" sz="22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1919828"/>
              </p:ext>
            </p:extLst>
          </p:nvPr>
        </p:nvGraphicFramePr>
        <p:xfrm>
          <a:off x="1524000" y="3886200"/>
          <a:ext cx="5962650" cy="1962912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2327910"/>
                <a:gridCol w="3634740"/>
              </a:tblGrid>
              <a:tr h="2000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2014 LTA</a:t>
                      </a:r>
                      <a:r>
                        <a:rPr lang="en-US" sz="1400" baseline="0" dirty="0" smtClean="0">
                          <a:effectLst/>
                        </a:rPr>
                        <a:t> </a:t>
                      </a:r>
                      <a:r>
                        <a:rPr lang="en-US" sz="1400" dirty="0" smtClean="0">
                          <a:effectLst/>
                        </a:rPr>
                        <a:t>Applicant </a:t>
                      </a:r>
                      <a:endParaRPr lang="en-US" sz="1400" dirty="0">
                        <a:effectLst/>
                        <a:latin typeface="Palatino Linotype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Project Type</a:t>
                      </a:r>
                      <a:endParaRPr lang="en-US" sz="1400" dirty="0">
                        <a:effectLst/>
                        <a:latin typeface="Palatino Linotype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0070C0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City of Blue Island</a:t>
                      </a:r>
                      <a:endParaRPr lang="en-US" sz="1400" b="0" dirty="0">
                        <a:effectLst/>
                        <a:latin typeface="Palatino Linotype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Capital Improvement Plan</a:t>
                      </a:r>
                      <a:endParaRPr lang="en-US" sz="1400">
                        <a:effectLst/>
                        <a:latin typeface="Palatino Linotype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000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Village of Brookfield</a:t>
                      </a:r>
                      <a:endParaRPr lang="en-US" sz="1400" b="0" dirty="0">
                        <a:effectLst/>
                        <a:latin typeface="Palatino Linotype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Comprehensive Plan</a:t>
                      </a:r>
                      <a:endParaRPr lang="en-US" sz="1400">
                        <a:effectLst/>
                        <a:latin typeface="Palatino Linotype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000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Village of Calumet Park</a:t>
                      </a:r>
                      <a:endParaRPr lang="en-US" sz="1400" b="0" dirty="0">
                        <a:effectLst/>
                        <a:latin typeface="Palatino Linotype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Planning Priorities Report</a:t>
                      </a:r>
                      <a:endParaRPr lang="en-US" sz="1400">
                        <a:effectLst/>
                        <a:latin typeface="Palatino Linotype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000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Village of Franklin Park</a:t>
                      </a:r>
                      <a:endParaRPr lang="en-US" sz="1400" b="0" dirty="0">
                        <a:effectLst/>
                        <a:latin typeface="Palatino Linotype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Comprehensive Plan</a:t>
                      </a:r>
                      <a:endParaRPr lang="en-US" sz="1400" dirty="0">
                        <a:effectLst/>
                        <a:latin typeface="Palatino Linotype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000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Village of Richton Park</a:t>
                      </a:r>
                      <a:endParaRPr lang="en-US" sz="1400" b="0" dirty="0">
                        <a:effectLst/>
                        <a:latin typeface="Palatino Linotype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Capital Improvement Plan</a:t>
                      </a:r>
                      <a:endParaRPr lang="en-US" sz="1400" dirty="0">
                        <a:effectLst/>
                        <a:latin typeface="Palatino Linotype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000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Village of Richton Park</a:t>
                      </a:r>
                      <a:endParaRPr lang="en-US" sz="1400" b="0" dirty="0">
                        <a:effectLst/>
                        <a:latin typeface="Palatino Linotype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Comprehensive Stormwater Management Plan</a:t>
                      </a:r>
                      <a:endParaRPr lang="en-US" sz="1400" dirty="0">
                        <a:effectLst/>
                        <a:latin typeface="Palatino Linotype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000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Village of South Holland</a:t>
                      </a:r>
                      <a:endParaRPr lang="en-US" sz="1400" b="0" dirty="0">
                        <a:effectLst/>
                        <a:latin typeface="Palatino Linotype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Comprehensive / Strategic Plan</a:t>
                      </a:r>
                      <a:endParaRPr lang="en-US" sz="1400" dirty="0">
                        <a:effectLst/>
                        <a:latin typeface="Palatino Linotype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49804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7" r="8706"/>
          <a:stretch/>
        </p:blipFill>
        <p:spPr bwMode="auto">
          <a:xfrm>
            <a:off x="152400" y="0"/>
            <a:ext cx="434936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2" r="8700"/>
          <a:stretch/>
        </p:blipFill>
        <p:spPr bwMode="auto">
          <a:xfrm>
            <a:off x="4648200" y="0"/>
            <a:ext cx="435731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939907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9242</TotalTime>
  <Words>1077</Words>
  <Application>Microsoft Office PowerPoint</Application>
  <PresentationFormat>On-screen Show (4:3)</PresentationFormat>
  <Paragraphs>103</Paragraphs>
  <Slides>15</Slides>
  <Notes>11</Notes>
  <HiddenSlides>1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Default Design</vt:lpstr>
      <vt:lpstr>Photo Editor Photo</vt:lpstr>
      <vt:lpstr>PowerPoint Presentation</vt:lpstr>
      <vt:lpstr>Stormwater Management and Flooding</vt:lpstr>
      <vt:lpstr>Climate model predictions</vt:lpstr>
      <vt:lpstr>Climate ‘disruption’ flood predictions</vt:lpstr>
      <vt:lpstr>CMAP responses: NDRC</vt:lpstr>
      <vt:lpstr>CMAP responses: Climate Adaptation </vt:lpstr>
      <vt:lpstr>CMAP responses: stormwater management</vt:lpstr>
      <vt:lpstr>Stormwater Management Planning</vt:lpstr>
      <vt:lpstr>PowerPoint Presentation</vt:lpstr>
      <vt:lpstr>PowerPoint Presentation</vt:lpstr>
      <vt:lpstr>Flowpath Modeling</vt:lpstr>
      <vt:lpstr>Flowpath Modeling</vt:lpstr>
      <vt:lpstr>Flowpath Modeling</vt:lpstr>
      <vt:lpstr>PowerPoint Presentation</vt:lpstr>
      <vt:lpstr>PowerPoint Presentation</vt:lpstr>
    </vt:vector>
  </TitlesOfParts>
  <Company>Chicago Metropolitan Agency For Planning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ealeman</dc:creator>
  <cp:lastModifiedBy>Sherry Kane</cp:lastModifiedBy>
  <cp:revision>610</cp:revision>
  <cp:lastPrinted>2015-05-12T18:58:56Z</cp:lastPrinted>
  <dcterms:created xsi:type="dcterms:W3CDTF">2010-05-13T19:38:49Z</dcterms:created>
  <dcterms:modified xsi:type="dcterms:W3CDTF">2015-05-19T17:57:46Z</dcterms:modified>
</cp:coreProperties>
</file>