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4"/>
  </p:sldMasterIdLst>
  <p:notesMasterIdLst>
    <p:notesMasterId r:id="rId27"/>
  </p:notesMasterIdLst>
  <p:handoutMasterIdLst>
    <p:handoutMasterId r:id="rId28"/>
  </p:handoutMasterIdLst>
  <p:sldIdLst>
    <p:sldId id="292" r:id="rId5"/>
    <p:sldId id="408" r:id="rId6"/>
    <p:sldId id="349" r:id="rId7"/>
    <p:sldId id="355" r:id="rId8"/>
    <p:sldId id="391" r:id="rId9"/>
    <p:sldId id="392" r:id="rId10"/>
    <p:sldId id="429" r:id="rId11"/>
    <p:sldId id="428" r:id="rId12"/>
    <p:sldId id="404" r:id="rId13"/>
    <p:sldId id="405" r:id="rId14"/>
    <p:sldId id="434" r:id="rId15"/>
    <p:sldId id="389" r:id="rId16"/>
    <p:sldId id="431" r:id="rId17"/>
    <p:sldId id="433" r:id="rId18"/>
    <p:sldId id="347" r:id="rId19"/>
    <p:sldId id="361" r:id="rId20"/>
    <p:sldId id="425" r:id="rId21"/>
    <p:sldId id="367" r:id="rId22"/>
    <p:sldId id="397" r:id="rId23"/>
    <p:sldId id="423" r:id="rId24"/>
    <p:sldId id="411" r:id="rId25"/>
    <p:sldId id="281" r:id="rId26"/>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Schneider" initials="AS" lastIdx="14" clrIdx="0">
    <p:extLst/>
  </p:cmAuthor>
  <p:cmAuthor id="2" name="Colin Fleming" initials="CF" lastIdx="8" clrIdx="1">
    <p:extLst/>
  </p:cmAuthor>
  <p:cmAuthor id="3" name="Murdock, Jacquelyn" initials="MJ" lastIdx="3" clrIdx="2">
    <p:extLst/>
  </p:cmAuthor>
  <p:cmAuthor id="4" name="Nazar, Christopher R" initials="NCR" lastIdx="4"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2"/>
    <a:srgbClr val="5B9BD5"/>
    <a:srgbClr val="2A7E38"/>
    <a:srgbClr val="A6E2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6" autoAdjust="0"/>
    <p:restoredTop sz="85143" autoAdjust="0"/>
  </p:normalViewPr>
  <p:slideViewPr>
    <p:cSldViewPr snapToGrid="0">
      <p:cViewPr varScale="1">
        <p:scale>
          <a:sx n="61" d="100"/>
          <a:sy n="61" d="100"/>
        </p:scale>
        <p:origin x="696" y="72"/>
      </p:cViewPr>
      <p:guideLst/>
    </p:cSldViewPr>
  </p:slideViewPr>
  <p:notesTextViewPr>
    <p:cViewPr>
      <p:scale>
        <a:sx n="125" d="100"/>
        <a:sy n="125" d="100"/>
      </p:scale>
      <p:origin x="0" y="0"/>
    </p:cViewPr>
  </p:notesTextViewPr>
  <p:notesViewPr>
    <p:cSldViewPr snapToGrid="0">
      <p:cViewPr varScale="1">
        <p:scale>
          <a:sx n="61" d="100"/>
          <a:sy n="61" d="100"/>
        </p:scale>
        <p:origin x="1848"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79"/>
          </a:xfrm>
          <a:prstGeom prst="rect">
            <a:avLst/>
          </a:prstGeom>
        </p:spPr>
        <p:txBody>
          <a:bodyPr vert="horz" lIns="93932" tIns="46966" rIns="93932" bIns="46966" rtlCol="0"/>
          <a:lstStyle>
            <a:lvl1pPr algn="r">
              <a:defRPr sz="1200"/>
            </a:lvl1pPr>
          </a:lstStyle>
          <a:p>
            <a:fld id="{AC2228FD-C42E-45AA-84D4-1E48F62D4785}" type="datetimeFigureOut">
              <a:rPr lang="en-US" smtClean="0"/>
              <a:t>1/4/2018</a:t>
            </a:fld>
            <a:endParaRPr lang="en-US" dirty="0"/>
          </a:p>
        </p:txBody>
      </p:sp>
      <p:sp>
        <p:nvSpPr>
          <p:cNvPr id="4" name="Footer Placeholder 3"/>
          <p:cNvSpPr>
            <a:spLocks noGrp="1"/>
          </p:cNvSpPr>
          <p:nvPr>
            <p:ph type="ftr" sz="quarter" idx="2"/>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6" name="Slide Number Placeholder 5"/>
          <p:cNvSpPr>
            <a:spLocks noGrp="1"/>
          </p:cNvSpPr>
          <p:nvPr>
            <p:ph type="sldNum" sz="quarter" idx="3"/>
          </p:nvPr>
        </p:nvSpPr>
        <p:spPr>
          <a:xfrm>
            <a:off x="4008705" y="8893297"/>
            <a:ext cx="3066733" cy="469778"/>
          </a:xfrm>
          <a:prstGeom prst="rect">
            <a:avLst/>
          </a:prstGeom>
        </p:spPr>
        <p:txBody>
          <a:bodyPr vert="horz" lIns="93932" tIns="46966" rIns="93932" bIns="46966" rtlCol="0" anchor="b"/>
          <a:lstStyle>
            <a:lvl1pPr algn="r">
              <a:defRPr sz="1200"/>
            </a:lvl1pPr>
          </a:lstStyle>
          <a:p>
            <a:fld id="{6806CBB7-121D-46EB-8FCE-F475267406D7}" type="slidenum">
              <a:rPr lang="en-US" smtClean="0"/>
              <a:t>‹#›</a:t>
            </a:fld>
            <a:endParaRPr lang="en-US" dirty="0"/>
          </a:p>
        </p:txBody>
      </p:sp>
    </p:spTree>
    <p:extLst>
      <p:ext uri="{BB962C8B-B14F-4D97-AF65-F5344CB8AC3E}">
        <p14:creationId xmlns:p14="http://schemas.microsoft.com/office/powerpoint/2010/main" val="3950717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B424306F-712A-481E-B238-18D0C3637FCF}" type="datetimeFigureOut">
              <a:rPr lang="en-US" smtClean="0"/>
              <a:t>1/4/2018</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ABCEA33A-E357-4CFF-84F4-30DFD7409965}" type="slidenum">
              <a:rPr lang="en-US" smtClean="0"/>
              <a:t>‹#›</a:t>
            </a:fld>
            <a:endParaRPr lang="en-US" dirty="0"/>
          </a:p>
        </p:txBody>
      </p:sp>
    </p:spTree>
    <p:extLst>
      <p:ext uri="{BB962C8B-B14F-4D97-AF65-F5344CB8AC3E}">
        <p14:creationId xmlns:p14="http://schemas.microsoft.com/office/powerpoint/2010/main" val="186251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1</a:t>
            </a:fld>
            <a:endParaRPr lang="en-US" dirty="0"/>
          </a:p>
        </p:txBody>
      </p:sp>
    </p:spTree>
    <p:extLst>
      <p:ext uri="{BB962C8B-B14F-4D97-AF65-F5344CB8AC3E}">
        <p14:creationId xmlns:p14="http://schemas.microsoft.com/office/powerpoint/2010/main" val="339217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2</a:t>
            </a:fld>
            <a:endParaRPr lang="en-US" dirty="0"/>
          </a:p>
        </p:txBody>
      </p:sp>
    </p:spTree>
    <p:extLst>
      <p:ext uri="{BB962C8B-B14F-4D97-AF65-F5344CB8AC3E}">
        <p14:creationId xmlns:p14="http://schemas.microsoft.com/office/powerpoint/2010/main" val="153792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4</a:t>
            </a:fld>
            <a:endParaRPr lang="en-US" dirty="0"/>
          </a:p>
        </p:txBody>
      </p:sp>
    </p:spTree>
    <p:extLst>
      <p:ext uri="{BB962C8B-B14F-4D97-AF65-F5344CB8AC3E}">
        <p14:creationId xmlns:p14="http://schemas.microsoft.com/office/powerpoint/2010/main" val="280695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10</a:t>
            </a:fld>
            <a:endParaRPr lang="en-US" dirty="0"/>
          </a:p>
        </p:txBody>
      </p:sp>
    </p:spTree>
    <p:extLst>
      <p:ext uri="{BB962C8B-B14F-4D97-AF65-F5344CB8AC3E}">
        <p14:creationId xmlns:p14="http://schemas.microsoft.com/office/powerpoint/2010/main" val="372569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11</a:t>
            </a:fld>
            <a:endParaRPr lang="en-US" dirty="0"/>
          </a:p>
        </p:txBody>
      </p:sp>
    </p:spTree>
    <p:extLst>
      <p:ext uri="{BB962C8B-B14F-4D97-AF65-F5344CB8AC3E}">
        <p14:creationId xmlns:p14="http://schemas.microsoft.com/office/powerpoint/2010/main" val="220183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to larger map. Explain gaps in the map. Thank Board members for their review and input.</a:t>
            </a:r>
          </a:p>
        </p:txBody>
      </p:sp>
      <p:sp>
        <p:nvSpPr>
          <p:cNvPr id="4" name="Slide Number Placeholder 3"/>
          <p:cNvSpPr>
            <a:spLocks noGrp="1"/>
          </p:cNvSpPr>
          <p:nvPr>
            <p:ph type="sldNum" sz="quarter" idx="10"/>
          </p:nvPr>
        </p:nvSpPr>
        <p:spPr/>
        <p:txBody>
          <a:bodyPr/>
          <a:lstStyle/>
          <a:p>
            <a:fld id="{ABCEA33A-E357-4CFF-84F4-30DFD7409965}" type="slidenum">
              <a:rPr lang="en-US" smtClean="0"/>
              <a:t>18</a:t>
            </a:fld>
            <a:endParaRPr lang="en-US" dirty="0"/>
          </a:p>
        </p:txBody>
      </p:sp>
    </p:spTree>
    <p:extLst>
      <p:ext uri="{BB962C8B-B14F-4D97-AF65-F5344CB8AC3E}">
        <p14:creationId xmlns:p14="http://schemas.microsoft.com/office/powerpoint/2010/main" val="1009413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note that these are not in the plan, but are a part of implementing the plan</a:t>
            </a:r>
          </a:p>
        </p:txBody>
      </p:sp>
      <p:sp>
        <p:nvSpPr>
          <p:cNvPr id="4" name="Slide Number Placeholder 3"/>
          <p:cNvSpPr>
            <a:spLocks noGrp="1"/>
          </p:cNvSpPr>
          <p:nvPr>
            <p:ph type="sldNum" sz="quarter" idx="10"/>
          </p:nvPr>
        </p:nvSpPr>
        <p:spPr/>
        <p:txBody>
          <a:bodyPr/>
          <a:lstStyle/>
          <a:p>
            <a:fld id="{ABCEA33A-E357-4CFF-84F4-30DFD7409965}" type="slidenum">
              <a:rPr lang="en-US" smtClean="0"/>
              <a:t>19</a:t>
            </a:fld>
            <a:endParaRPr lang="en-US" dirty="0"/>
          </a:p>
        </p:txBody>
      </p:sp>
    </p:spTree>
    <p:extLst>
      <p:ext uri="{BB962C8B-B14F-4D97-AF65-F5344CB8AC3E}">
        <p14:creationId xmlns:p14="http://schemas.microsoft.com/office/powerpoint/2010/main" val="302573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EA33A-E357-4CFF-84F4-30DFD7409965}" type="slidenum">
              <a:rPr lang="en-US" smtClean="0"/>
              <a:t>21</a:t>
            </a:fld>
            <a:endParaRPr lang="en-US" dirty="0"/>
          </a:p>
        </p:txBody>
      </p:sp>
    </p:spTree>
    <p:extLst>
      <p:ext uri="{BB962C8B-B14F-4D97-AF65-F5344CB8AC3E}">
        <p14:creationId xmlns:p14="http://schemas.microsoft.com/office/powerpoint/2010/main" val="2444093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a:xfrm>
            <a:off x="0" y="761999"/>
            <a:ext cx="9141619" cy="5334001"/>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9270263" y="761999"/>
            <a:ext cx="2925318" cy="5334001"/>
          </a:xfrm>
          <a:prstGeom prst="rect">
            <a:avLst/>
          </a:prstGeom>
          <a:solidFill>
            <a:srgbClr val="2A7E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itle 1"/>
          <p:cNvSpPr>
            <a:spLocks noGrp="1"/>
          </p:cNvSpPr>
          <p:nvPr>
            <p:ph type="ctrTitle"/>
          </p:nvPr>
        </p:nvSpPr>
        <p:spPr>
          <a:xfrm>
            <a:off x="1069848" y="1298448"/>
            <a:ext cx="7315200" cy="3255264"/>
          </a:xfrm>
        </p:spPr>
        <p:txBody>
          <a:bodyPr anchor="b">
            <a:normAutofit/>
          </a:bodyPr>
          <a:lstStyle>
            <a:lvl1pPr algn="l">
              <a:defRPr sz="5900" b="1" spc="-100" baseline="0">
                <a:solidFill>
                  <a:srgbClr val="FFFFFF"/>
                </a:solidFill>
              </a:defRPr>
            </a:lvl1pPr>
          </a:lstStyle>
          <a:p>
            <a:r>
              <a:rPr lang="en-US" dirty="0"/>
              <a:t>Click to edit Master title style</a:t>
            </a:r>
          </a:p>
        </p:txBody>
      </p:sp>
      <p:sp>
        <p:nvSpPr>
          <p:cNvPr id="20" name="Subtitle 2"/>
          <p:cNvSpPr>
            <a:spLocks noGrp="1"/>
          </p:cNvSpPr>
          <p:nvPr>
            <p:ph type="subTitle" idx="1"/>
          </p:nvPr>
        </p:nvSpPr>
        <p:spPr>
          <a:xfrm>
            <a:off x="1100015" y="4670246"/>
            <a:ext cx="7315200" cy="914400"/>
          </a:xfrm>
        </p:spPr>
        <p:txBody>
          <a:bodyPr anchor="t">
            <a:normAutofit/>
          </a:bodyPr>
          <a:lstStyle>
            <a:lvl1pPr marL="0" indent="0" algn="l">
              <a:buNone/>
              <a:defRPr sz="2200" b="1"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21" name="Date Placeholder 3"/>
          <p:cNvSpPr>
            <a:spLocks noGrp="1"/>
          </p:cNvSpPr>
          <p:nvPr>
            <p:ph type="dt" sz="half" idx="10"/>
          </p:nvPr>
        </p:nvSpPr>
        <p:spPr>
          <a:xfrm>
            <a:off x="262465" y="6356350"/>
            <a:ext cx="2743200" cy="365125"/>
          </a:xfrm>
          <a:prstGeom prst="rect">
            <a:avLst/>
          </a:prstGeom>
        </p:spPr>
        <p:txBody>
          <a:bodyPr/>
          <a:lstStyle/>
          <a:p>
            <a:endParaRPr lang="en-US" dirty="0"/>
          </a:p>
        </p:txBody>
      </p:sp>
      <p:sp>
        <p:nvSpPr>
          <p:cNvPr id="22"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23"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grpSp>
        <p:nvGrpSpPr>
          <p:cNvPr id="27" name="Group 26"/>
          <p:cNvGrpSpPr/>
          <p:nvPr userDrawn="1"/>
        </p:nvGrpSpPr>
        <p:grpSpPr>
          <a:xfrm>
            <a:off x="7764767" y="1257546"/>
            <a:ext cx="2882348" cy="2882348"/>
            <a:chOff x="7771135" y="2002615"/>
            <a:chExt cx="2882348" cy="2882348"/>
          </a:xfrm>
        </p:grpSpPr>
        <p:sp>
          <p:nvSpPr>
            <p:cNvPr id="25" name="Oval 24"/>
            <p:cNvSpPr/>
            <p:nvPr/>
          </p:nvSpPr>
          <p:spPr>
            <a:xfrm>
              <a:off x="8080195" y="2380344"/>
              <a:ext cx="2307771" cy="2307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p:cNvPicPr>
              <a:picLocks noChangeAspect="1"/>
            </p:cNvPicPr>
            <p:nvPr/>
          </p:nvPicPr>
          <p:blipFill>
            <a:blip r:embed="rId2">
              <a:clrChange>
                <a:clrFrom>
                  <a:srgbClr val="FFFFF3"/>
                </a:clrFrom>
                <a:clrTo>
                  <a:srgbClr val="FFFFF3">
                    <a:alpha val="0"/>
                  </a:srgbClr>
                </a:clrTo>
              </a:clrChange>
              <a:extLst>
                <a:ext uri="{28A0092B-C50C-407E-A947-70E740481C1C}">
                  <a14:useLocalDpi xmlns:a14="http://schemas.microsoft.com/office/drawing/2010/main" val="0"/>
                </a:ext>
              </a:extLst>
            </a:blip>
            <a:stretch>
              <a:fillRect/>
            </a:stretch>
          </p:blipFill>
          <p:spPr>
            <a:xfrm>
              <a:off x="7771135" y="2002615"/>
              <a:ext cx="2882348" cy="2882348"/>
            </a:xfrm>
            <a:prstGeom prst="rect">
              <a:avLst/>
            </a:prstGeom>
          </p:spPr>
        </p:pic>
      </p:grpSp>
      <p:pic>
        <p:nvPicPr>
          <p:cNvPr id="1026" name="f107d17e-9f6b-4a4e-b0b4-fbb45d688fb8" descr="54E4CCFB-46BC-4BED-BB81-BA9CA143BE7F@attloc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04662" y="4532326"/>
            <a:ext cx="3531201" cy="95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17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29620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52906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2942556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188710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130450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Rectangle 12"/>
          <p:cNvSpPr/>
          <p:nvPr userDrawn="1"/>
        </p:nvSpPr>
        <p:spPr>
          <a:xfrm>
            <a:off x="0" y="3270142"/>
            <a:ext cx="12192000" cy="246390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Subtitle 2"/>
          <p:cNvSpPr>
            <a:spLocks noGrp="1"/>
          </p:cNvSpPr>
          <p:nvPr>
            <p:ph type="subTitle" idx="1"/>
          </p:nvPr>
        </p:nvSpPr>
        <p:spPr>
          <a:xfrm>
            <a:off x="0" y="3808855"/>
            <a:ext cx="12192000" cy="1743806"/>
          </a:xfrm>
        </p:spPr>
        <p:txBody>
          <a:bodyPr anchor="t">
            <a:normAutofit/>
          </a:bodyPr>
          <a:lstStyle>
            <a:lvl1pPr marL="0" indent="0" algn="ctr">
              <a:buNone/>
              <a:defRPr sz="3600" b="1"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21" name="Date Placeholder 3"/>
          <p:cNvSpPr>
            <a:spLocks noGrp="1"/>
          </p:cNvSpPr>
          <p:nvPr>
            <p:ph type="dt" sz="half" idx="10"/>
          </p:nvPr>
        </p:nvSpPr>
        <p:spPr>
          <a:xfrm>
            <a:off x="262465" y="6356350"/>
            <a:ext cx="2743200" cy="365125"/>
          </a:xfrm>
          <a:prstGeom prst="rect">
            <a:avLst/>
          </a:prstGeom>
        </p:spPr>
        <p:txBody>
          <a:bodyPr/>
          <a:lstStyle/>
          <a:p>
            <a:endParaRPr lang="en-US" dirty="0"/>
          </a:p>
        </p:txBody>
      </p:sp>
      <p:sp>
        <p:nvSpPr>
          <p:cNvPr id="22" name="Footer Placeholder 4"/>
          <p:cNvSpPr>
            <a:spLocks noGrp="1"/>
          </p:cNvSpPr>
          <p:nvPr>
            <p:ph type="ftr" sz="quarter" idx="11"/>
          </p:nvPr>
        </p:nvSpPr>
        <p:spPr>
          <a:xfrm>
            <a:off x="3869268" y="6356350"/>
            <a:ext cx="5911517" cy="365125"/>
          </a:xfrm>
          <a:prstGeom prst="rect">
            <a:avLst/>
          </a:prstGeom>
        </p:spPr>
        <p:txBody>
          <a:bodyPr/>
          <a:lstStyle/>
          <a:p>
            <a:endParaRPr lang="en-US" dirty="0"/>
          </a:p>
        </p:txBody>
      </p:sp>
      <p:sp>
        <p:nvSpPr>
          <p:cNvPr id="23"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9" t="8062" r="1871" b="7715"/>
          <a:stretch/>
        </p:blipFill>
        <p:spPr>
          <a:xfrm>
            <a:off x="0" y="635432"/>
            <a:ext cx="12192001" cy="2190882"/>
          </a:xfrm>
          <a:prstGeom prst="rect">
            <a:avLst/>
          </a:prstGeom>
        </p:spPr>
      </p:pic>
    </p:spTree>
    <p:extLst>
      <p:ext uri="{BB962C8B-B14F-4D97-AF65-F5344CB8AC3E}">
        <p14:creationId xmlns:p14="http://schemas.microsoft.com/office/powerpoint/2010/main" val="331813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A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429903"/>
            <a:ext cx="2743200" cy="365125"/>
          </a:xfrm>
          <a:prstGeom prst="rect">
            <a:avLst/>
          </a:prstGeom>
        </p:spPr>
        <p:txBody>
          <a:bodyPr/>
          <a:lstStyle/>
          <a:p>
            <a:fld id="{7AE3418D-F840-4861-8C53-30DC91FD2840}" type="slidenum">
              <a:rPr lang="en-US" smtClean="0"/>
              <a:t>‹#›</a:t>
            </a:fld>
            <a:endParaRPr lang="en-US" dirty="0"/>
          </a:p>
        </p:txBody>
      </p:sp>
      <p:sp>
        <p:nvSpPr>
          <p:cNvPr id="10" name="Rectangle 9"/>
          <p:cNvSpPr/>
          <p:nvPr userDrawn="1"/>
        </p:nvSpPr>
        <p:spPr>
          <a:xfrm>
            <a:off x="0" y="-5648"/>
            <a:ext cx="9141619" cy="488606"/>
          </a:xfrm>
          <a:prstGeom prst="rect">
            <a:avLst/>
          </a:prstGeom>
          <a:solidFill>
            <a:srgbClr val="2A7E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9270263" y="-5648"/>
            <a:ext cx="2925318" cy="48860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p:nvPr userDrawn="1"/>
        </p:nvGrpSpPr>
        <p:grpSpPr>
          <a:xfrm>
            <a:off x="8129072" y="5125900"/>
            <a:ext cx="1733550" cy="1733550"/>
            <a:chOff x="7771135" y="2002615"/>
            <a:chExt cx="2882348" cy="2882348"/>
          </a:xfrm>
        </p:grpSpPr>
        <p:sp>
          <p:nvSpPr>
            <p:cNvPr id="14" name="Oval 13"/>
            <p:cNvSpPr/>
            <p:nvPr/>
          </p:nvSpPr>
          <p:spPr>
            <a:xfrm>
              <a:off x="8080195" y="2380344"/>
              <a:ext cx="2307771" cy="2307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2" cstate="print">
              <a:clrChange>
                <a:clrFrom>
                  <a:srgbClr val="FFFFF3"/>
                </a:clrFrom>
                <a:clrTo>
                  <a:srgbClr val="FFFFF3">
                    <a:alpha val="0"/>
                  </a:srgbClr>
                </a:clrTo>
              </a:clrChange>
              <a:extLst>
                <a:ext uri="{28A0092B-C50C-407E-A947-70E740481C1C}">
                  <a14:useLocalDpi xmlns:a14="http://schemas.microsoft.com/office/drawing/2010/main" val="0"/>
                </a:ext>
              </a:extLst>
            </a:blip>
            <a:stretch>
              <a:fillRect/>
            </a:stretch>
          </p:blipFill>
          <p:spPr>
            <a:xfrm>
              <a:off x="7771135" y="2002615"/>
              <a:ext cx="2882348" cy="2882348"/>
            </a:xfrm>
            <a:prstGeom prst="rect">
              <a:avLst/>
            </a:prstGeom>
          </p:spPr>
        </p:pic>
      </p:grpSp>
      <p:sp>
        <p:nvSpPr>
          <p:cNvPr id="4" name="Rectangle 3"/>
          <p:cNvSpPr/>
          <p:nvPr userDrawn="1"/>
        </p:nvSpPr>
        <p:spPr>
          <a:xfrm>
            <a:off x="0" y="55430"/>
            <a:ext cx="5222007" cy="369332"/>
          </a:xfrm>
          <a:prstGeom prst="rect">
            <a:avLst/>
          </a:prstGeom>
        </p:spPr>
        <p:txBody>
          <a:bodyPr wrap="none">
            <a:spAutoFit/>
          </a:bodyPr>
          <a:lstStyle/>
          <a:p>
            <a:r>
              <a:rPr lang="en-US" i="1" dirty="0">
                <a:solidFill>
                  <a:srgbClr val="A6E2B0"/>
                </a:solidFill>
              </a:rPr>
              <a:t>Will County Community Friendly Freight Mobility Plan </a:t>
            </a:r>
          </a:p>
        </p:txBody>
      </p:sp>
      <p:pic>
        <p:nvPicPr>
          <p:cNvPr id="16" name="f107d17e-9f6b-4a4e-b0b4-fbb45d688fb8" descr="54E4CCFB-46BC-4BED-BB81-BA9CA143BE7F@attlocal"/>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848702" y="5737001"/>
            <a:ext cx="2289428" cy="62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3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DA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429903"/>
            <a:ext cx="2743200" cy="365125"/>
          </a:xfrm>
          <a:prstGeom prst="rect">
            <a:avLst/>
          </a:prstGeom>
        </p:spPr>
        <p:txBody>
          <a:bodyPr/>
          <a:lstStyle/>
          <a:p>
            <a:fld id="{7AE3418D-F840-4861-8C53-30DC91FD2840}" type="slidenum">
              <a:rPr lang="en-US" smtClean="0"/>
              <a:t>‹#›</a:t>
            </a:fld>
            <a:endParaRPr lang="en-US" dirty="0"/>
          </a:p>
        </p:txBody>
      </p:sp>
      <p:sp>
        <p:nvSpPr>
          <p:cNvPr id="10" name="Rectangle 9"/>
          <p:cNvSpPr/>
          <p:nvPr userDrawn="1"/>
        </p:nvSpPr>
        <p:spPr>
          <a:xfrm>
            <a:off x="0" y="-5648"/>
            <a:ext cx="9141619" cy="488606"/>
          </a:xfrm>
          <a:prstGeom prst="rect">
            <a:avLst/>
          </a:prstGeom>
          <a:solidFill>
            <a:srgbClr val="2A7E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9270263" y="-5648"/>
            <a:ext cx="2925318" cy="488606"/>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userDrawn="1"/>
        </p:nvSpPr>
        <p:spPr>
          <a:xfrm>
            <a:off x="0" y="55430"/>
            <a:ext cx="5222007" cy="369332"/>
          </a:xfrm>
          <a:prstGeom prst="rect">
            <a:avLst/>
          </a:prstGeom>
        </p:spPr>
        <p:txBody>
          <a:bodyPr wrap="none">
            <a:spAutoFit/>
          </a:bodyPr>
          <a:lstStyle/>
          <a:p>
            <a:r>
              <a:rPr lang="en-US" i="1" dirty="0">
                <a:solidFill>
                  <a:srgbClr val="A6E2B0"/>
                </a:solidFill>
              </a:rPr>
              <a:t>Will County Community Friendly Freight Mobility Plan </a:t>
            </a:r>
          </a:p>
        </p:txBody>
      </p:sp>
    </p:spTree>
    <p:extLst>
      <p:ext uri="{BB962C8B-B14F-4D97-AF65-F5344CB8AC3E}">
        <p14:creationId xmlns:p14="http://schemas.microsoft.com/office/powerpoint/2010/main" val="135596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38200" y="6429903"/>
            <a:ext cx="2743200" cy="365125"/>
          </a:xfrm>
          <a:prstGeom prst="rect">
            <a:avLst/>
          </a:prstGeom>
        </p:spPr>
        <p:txBody>
          <a:bodyPr/>
          <a:lstStyle/>
          <a:p>
            <a:fld id="{7AE3418D-F840-4861-8C53-30DC91FD2840}" type="slidenum">
              <a:rPr lang="en-US" smtClean="0"/>
              <a:t>‹#›</a:t>
            </a:fld>
            <a:endParaRPr lang="en-US" dirty="0"/>
          </a:p>
        </p:txBody>
      </p:sp>
      <p:grpSp>
        <p:nvGrpSpPr>
          <p:cNvPr id="12" name="Group 11"/>
          <p:cNvGrpSpPr/>
          <p:nvPr userDrawn="1"/>
        </p:nvGrpSpPr>
        <p:grpSpPr>
          <a:xfrm>
            <a:off x="0" y="-5648"/>
            <a:ext cx="12195581" cy="488606"/>
            <a:chOff x="0" y="761999"/>
            <a:chExt cx="12195581" cy="5334001"/>
          </a:xfrm>
        </p:grpSpPr>
        <p:sp>
          <p:nvSpPr>
            <p:cNvPr id="10" name="Rectangle 9"/>
            <p:cNvSpPr/>
            <p:nvPr userDrawn="1"/>
          </p:nvSpPr>
          <p:spPr>
            <a:xfrm>
              <a:off x="0" y="761999"/>
              <a:ext cx="9141619" cy="5334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208592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grpSp>
        <p:nvGrpSpPr>
          <p:cNvPr id="7" name="Group 6"/>
          <p:cNvGrpSpPr/>
          <p:nvPr userDrawn="1"/>
        </p:nvGrpSpPr>
        <p:grpSpPr>
          <a:xfrm>
            <a:off x="637622" y="709613"/>
            <a:ext cx="2238100" cy="2238100"/>
            <a:chOff x="7771135" y="2002615"/>
            <a:chExt cx="2882348" cy="2882348"/>
          </a:xfrm>
        </p:grpSpPr>
        <p:sp>
          <p:nvSpPr>
            <p:cNvPr id="8" name="Oval 7"/>
            <p:cNvSpPr/>
            <p:nvPr/>
          </p:nvSpPr>
          <p:spPr>
            <a:xfrm>
              <a:off x="8080195" y="2380344"/>
              <a:ext cx="2307771" cy="2307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clrChange>
                <a:clrFrom>
                  <a:srgbClr val="FFFFF3"/>
                </a:clrFrom>
                <a:clrTo>
                  <a:srgbClr val="FFFFF3">
                    <a:alpha val="0"/>
                  </a:srgbClr>
                </a:clrTo>
              </a:clrChange>
              <a:extLst>
                <a:ext uri="{28A0092B-C50C-407E-A947-70E740481C1C}">
                  <a14:useLocalDpi xmlns:a14="http://schemas.microsoft.com/office/drawing/2010/main" val="0"/>
                </a:ext>
              </a:extLst>
            </a:blip>
            <a:stretch>
              <a:fillRect/>
            </a:stretch>
          </p:blipFill>
          <p:spPr>
            <a:xfrm>
              <a:off x="7771135" y="2002615"/>
              <a:ext cx="2882348" cy="2882348"/>
            </a:xfrm>
            <a:prstGeom prst="rect">
              <a:avLst/>
            </a:prstGeom>
          </p:spPr>
        </p:pic>
      </p:grpSp>
    </p:spTree>
    <p:extLst>
      <p:ext uri="{BB962C8B-B14F-4D97-AF65-F5344CB8AC3E}">
        <p14:creationId xmlns:p14="http://schemas.microsoft.com/office/powerpoint/2010/main" val="108451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40514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149000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AE3418D-F840-4861-8C53-30DC91FD2840}" type="slidenum">
              <a:rPr lang="en-US" smtClean="0"/>
              <a:t>‹#›</a:t>
            </a:fld>
            <a:endParaRPr lang="en-US" dirty="0"/>
          </a:p>
        </p:txBody>
      </p:sp>
    </p:spTree>
    <p:extLst>
      <p:ext uri="{BB962C8B-B14F-4D97-AF65-F5344CB8AC3E}">
        <p14:creationId xmlns:p14="http://schemas.microsoft.com/office/powerpoint/2010/main" val="307345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77241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344488" indent="-344488" algn="l" defTabSz="914400" rtl="0" eaLnBrk="1" latinLnBrk="0" hangingPunct="1">
        <a:lnSpc>
          <a:spcPct val="90000"/>
        </a:lnSpc>
        <a:spcBef>
          <a:spcPts val="1000"/>
        </a:spcBef>
        <a:buClr>
          <a:schemeClr val="accent1">
            <a:lumMod val="75000"/>
          </a:schemeClr>
        </a:buClr>
        <a:buSzPct val="111000"/>
        <a:buFont typeface="Arial" panose="020B0604020202020204" pitchFamily="34" charset="0"/>
        <a:buChar char="•"/>
        <a:defRPr sz="2800" b="1" kern="1200">
          <a:solidFill>
            <a:schemeClr val="tx1"/>
          </a:solidFill>
          <a:latin typeface="+mn-lt"/>
          <a:ea typeface="+mn-ea"/>
          <a:cs typeface="+mn-cs"/>
        </a:defRPr>
      </a:lvl1pPr>
      <a:lvl2pPr marL="795338" indent="-338138" algn="l" defTabSz="914400" rtl="0" eaLnBrk="1" latinLnBrk="0" hangingPunct="1">
        <a:lnSpc>
          <a:spcPct val="90000"/>
        </a:lnSpc>
        <a:spcBef>
          <a:spcPts val="500"/>
        </a:spcBef>
        <a:buClr>
          <a:schemeClr val="accent1">
            <a:lumMod val="75000"/>
          </a:schemeClr>
        </a:buClr>
        <a:buSzPct val="77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B9B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B9B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B9B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The Will County Community Friendly Freight Mobility Plan</a:t>
            </a:r>
          </a:p>
          <a:p>
            <a:r>
              <a:rPr lang="en-US" sz="3500" dirty="0">
                <a:solidFill>
                  <a:schemeClr val="bg1"/>
                </a:solidFill>
              </a:rPr>
              <a:t>Regional Impacts and Opportunities</a:t>
            </a:r>
          </a:p>
          <a:p>
            <a:r>
              <a:rPr lang="en-US" sz="2400" dirty="0">
                <a:solidFill>
                  <a:schemeClr val="bg1"/>
                </a:solidFill>
              </a:rPr>
              <a:t>CMAP Policy Committee</a:t>
            </a:r>
          </a:p>
          <a:p>
            <a:r>
              <a:rPr lang="en-US" sz="2400" dirty="0">
                <a:solidFill>
                  <a:schemeClr val="bg1"/>
                </a:solidFill>
              </a:rPr>
              <a:t>January 11, 2018</a:t>
            </a:r>
          </a:p>
          <a:p>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180261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3418D-F840-4861-8C53-30DC91FD2840}" type="slidenum">
              <a:rPr lang="en-US" smtClean="0"/>
              <a:t>10</a:t>
            </a:fld>
            <a:endParaRPr lang="en-US" dirty="0"/>
          </a:p>
        </p:txBody>
      </p:sp>
      <p:sp>
        <p:nvSpPr>
          <p:cNvPr id="5" name="Arrow: Pentagon 4">
            <a:extLst>
              <a:ext uri="{FF2B5EF4-FFF2-40B4-BE49-F238E27FC236}">
                <a16:creationId xmlns:a16="http://schemas.microsoft.com/office/drawing/2014/main" id="{5A68EAFA-4840-4DC9-AEF7-1F30381F33EF}"/>
              </a:ext>
            </a:extLst>
          </p:cNvPr>
          <p:cNvSpPr/>
          <p:nvPr/>
        </p:nvSpPr>
        <p:spPr>
          <a:xfrm>
            <a:off x="0" y="1930400"/>
            <a:ext cx="3164468" cy="34163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446479D-10FA-4374-B831-990CB50B9ABA}"/>
              </a:ext>
            </a:extLst>
          </p:cNvPr>
          <p:cNvSpPr txBox="1">
            <a:spLocks/>
          </p:cNvSpPr>
          <p:nvPr/>
        </p:nvSpPr>
        <p:spPr>
          <a:xfrm>
            <a:off x="0" y="2453955"/>
            <a:ext cx="3024768" cy="2369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3600" dirty="0">
                <a:solidFill>
                  <a:schemeClr val="bg1"/>
                </a:solidFill>
              </a:rPr>
              <a:t>Regional Freight Movements</a:t>
            </a:r>
          </a:p>
        </p:txBody>
      </p:sp>
      <p:pic>
        <p:nvPicPr>
          <p:cNvPr id="10" name="Picture 9" descr="Screen Clipping">
            <a:extLst>
              <a:ext uri="{FF2B5EF4-FFF2-40B4-BE49-F238E27FC236}">
                <a16:creationId xmlns:a16="http://schemas.microsoft.com/office/drawing/2014/main" id="{F29F7E1D-98D1-4A2F-9D9E-7AA030A29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2711" y="481263"/>
            <a:ext cx="8259289" cy="6376737"/>
          </a:xfrm>
          <a:prstGeom prst="rect">
            <a:avLst/>
          </a:prstGeom>
        </p:spPr>
      </p:pic>
    </p:spTree>
    <p:extLst>
      <p:ext uri="{BB962C8B-B14F-4D97-AF65-F5344CB8AC3E}">
        <p14:creationId xmlns:p14="http://schemas.microsoft.com/office/powerpoint/2010/main" val="342101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3418D-F840-4861-8C53-30DC91FD2840}" type="slidenum">
              <a:rPr lang="en-US" smtClean="0"/>
              <a:t>11</a:t>
            </a:fld>
            <a:endParaRPr lang="en-US" dirty="0"/>
          </a:p>
        </p:txBody>
      </p:sp>
      <p:sp>
        <p:nvSpPr>
          <p:cNvPr id="5" name="Arrow: Pentagon 4">
            <a:extLst>
              <a:ext uri="{FF2B5EF4-FFF2-40B4-BE49-F238E27FC236}">
                <a16:creationId xmlns:a16="http://schemas.microsoft.com/office/drawing/2014/main" id="{5A68EAFA-4840-4DC9-AEF7-1F30381F33EF}"/>
              </a:ext>
            </a:extLst>
          </p:cNvPr>
          <p:cNvSpPr/>
          <p:nvPr/>
        </p:nvSpPr>
        <p:spPr>
          <a:xfrm>
            <a:off x="0" y="1930400"/>
            <a:ext cx="3164468" cy="34163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446479D-10FA-4374-B831-990CB50B9ABA}"/>
              </a:ext>
            </a:extLst>
          </p:cNvPr>
          <p:cNvSpPr txBox="1">
            <a:spLocks/>
          </p:cNvSpPr>
          <p:nvPr/>
        </p:nvSpPr>
        <p:spPr>
          <a:xfrm>
            <a:off x="0" y="2453955"/>
            <a:ext cx="3024768" cy="2369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3600" dirty="0">
                <a:solidFill>
                  <a:schemeClr val="bg1"/>
                </a:solidFill>
              </a:rPr>
              <a:t>Freight Assets and Clusters</a:t>
            </a:r>
          </a:p>
        </p:txBody>
      </p:sp>
      <p:pic>
        <p:nvPicPr>
          <p:cNvPr id="7" name="Picture 6" descr="A close up of a map&#10;&#10;Description generated with very high confidence">
            <a:extLst>
              <a:ext uri="{FF2B5EF4-FFF2-40B4-BE49-F238E27FC236}">
                <a16:creationId xmlns:a16="http://schemas.microsoft.com/office/drawing/2014/main" id="{99E9A691-C0AB-4968-A5D1-FC6C3A6BE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1488" y="490524"/>
            <a:ext cx="8030512" cy="6367476"/>
          </a:xfrm>
          <a:prstGeom prst="rect">
            <a:avLst/>
          </a:prstGeom>
        </p:spPr>
      </p:pic>
    </p:spTree>
    <p:extLst>
      <p:ext uri="{BB962C8B-B14F-4D97-AF65-F5344CB8AC3E}">
        <p14:creationId xmlns:p14="http://schemas.microsoft.com/office/powerpoint/2010/main" val="388444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Recommendations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245481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366491"/>
            <a:ext cx="2743200" cy="365125"/>
          </a:xfrm>
        </p:spPr>
        <p:txBody>
          <a:bodyPr>
            <a:normAutofit/>
          </a:bodyPr>
          <a:lstStyle/>
          <a:p>
            <a:pPr>
              <a:lnSpc>
                <a:spcPct val="90000"/>
              </a:lnSpc>
              <a:spcAft>
                <a:spcPts val="600"/>
              </a:spcAft>
            </a:pPr>
            <a:fld id="{7AE3418D-F840-4861-8C53-30DC91FD2840}" type="slidenum">
              <a:rPr lang="en-US" smtClean="0"/>
              <a:pPr>
                <a:lnSpc>
                  <a:spcPct val="90000"/>
                </a:lnSpc>
                <a:spcAft>
                  <a:spcPts val="600"/>
                </a:spcAft>
              </a:pPr>
              <a:t>13</a:t>
            </a:fld>
            <a:endParaRPr lang="en-US" dirty="0"/>
          </a:p>
        </p:txBody>
      </p:sp>
      <p:sp>
        <p:nvSpPr>
          <p:cNvPr id="7" name="Arrow: Pentagon 6">
            <a:extLst>
              <a:ext uri="{FF2B5EF4-FFF2-40B4-BE49-F238E27FC236}">
                <a16:creationId xmlns:a16="http://schemas.microsoft.com/office/drawing/2014/main" id="{FF3F9316-A78D-475D-9743-FEB38B189FD6}"/>
              </a:ext>
            </a:extLst>
          </p:cNvPr>
          <p:cNvSpPr/>
          <p:nvPr/>
        </p:nvSpPr>
        <p:spPr>
          <a:xfrm>
            <a:off x="0" y="1422400"/>
            <a:ext cx="4532882" cy="422369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0" y="2289595"/>
            <a:ext cx="3822489" cy="2565502"/>
          </a:xfrm>
        </p:spPr>
        <p:txBody>
          <a:bodyPr>
            <a:normAutofit/>
          </a:bodyPr>
          <a:lstStyle/>
          <a:p>
            <a:r>
              <a:rPr lang="en-US" sz="2800" dirty="0">
                <a:solidFill>
                  <a:schemeClr val="bg1"/>
                </a:solidFill>
              </a:rPr>
              <a:t>What programs or policies can Will County</a:t>
            </a:r>
            <a:br>
              <a:rPr lang="en-US" sz="2800" dirty="0">
                <a:solidFill>
                  <a:schemeClr val="bg1"/>
                </a:solidFill>
              </a:rPr>
            </a:br>
            <a:r>
              <a:rPr lang="en-US" sz="2800" dirty="0">
                <a:solidFill>
                  <a:schemeClr val="bg1"/>
                </a:solidFill>
              </a:rPr>
              <a:t>adopt to improve freight and quality of life?</a:t>
            </a:r>
          </a:p>
        </p:txBody>
      </p:sp>
      <p:sp>
        <p:nvSpPr>
          <p:cNvPr id="2" name="TextBox 1"/>
          <p:cNvSpPr txBox="1"/>
          <p:nvPr/>
        </p:nvSpPr>
        <p:spPr>
          <a:xfrm>
            <a:off x="4660946" y="856357"/>
            <a:ext cx="7622565" cy="6001643"/>
          </a:xfrm>
          <a:prstGeom prst="rect">
            <a:avLst/>
          </a:prstGeom>
          <a:noFill/>
        </p:spPr>
        <p:txBody>
          <a:bodyPr wrap="square" rtlCol="0">
            <a:spAutoFit/>
          </a:bodyPr>
          <a:lstStyle/>
          <a:p>
            <a:pPr marL="457200" indent="-457200">
              <a:buFont typeface="Wingdings" charset="2"/>
              <a:buChar char="Ø"/>
            </a:pPr>
            <a:r>
              <a:rPr lang="en-US" sz="2800" b="1" dirty="0"/>
              <a:t>Implement Investment Priorities identified in the Plan.</a:t>
            </a:r>
          </a:p>
          <a:p>
            <a:pPr marL="457200" indent="-457200">
              <a:buFont typeface="Wingdings" charset="2"/>
              <a:buChar char="Ø"/>
            </a:pPr>
            <a:endParaRPr lang="en-US" sz="1200" b="1" dirty="0"/>
          </a:p>
          <a:p>
            <a:pPr marL="457200" indent="-457200">
              <a:buFont typeface="Wingdings" charset="2"/>
              <a:buChar char="Ø"/>
            </a:pPr>
            <a:r>
              <a:rPr lang="en-US" sz="2800" b="1" dirty="0"/>
              <a:t>Improve coordination of overweight/oversize permitting between Jurisdictions.</a:t>
            </a:r>
          </a:p>
          <a:p>
            <a:pPr marL="457200" indent="-457200">
              <a:buFont typeface="Wingdings" charset="2"/>
              <a:buChar char="Ø"/>
            </a:pPr>
            <a:endParaRPr lang="en-US" sz="1200" b="1" dirty="0"/>
          </a:p>
          <a:p>
            <a:pPr marL="457200" indent="-457200">
              <a:buFont typeface="Wingdings" charset="2"/>
              <a:buChar char="Ø"/>
            </a:pPr>
            <a:r>
              <a:rPr lang="en-US" sz="2800" b="1" dirty="0"/>
              <a:t>Expand data collection and modeling, with focus on freight clusters and corridors.</a:t>
            </a:r>
          </a:p>
          <a:p>
            <a:pPr marL="457200" indent="-457200">
              <a:buFont typeface="Wingdings" charset="2"/>
              <a:buChar char="Ø"/>
            </a:pPr>
            <a:endParaRPr lang="en-US" sz="1200" b="1" dirty="0"/>
          </a:p>
          <a:p>
            <a:pPr marL="457200" indent="-457200">
              <a:buFont typeface="Wingdings" charset="2"/>
              <a:buChar char="Ø"/>
            </a:pPr>
            <a:r>
              <a:rPr lang="en-US" sz="2800" b="1" dirty="0"/>
              <a:t>Expand East-West highway connectivity to reduce traffic on local roads.</a:t>
            </a:r>
          </a:p>
          <a:p>
            <a:pPr marL="457200" indent="-457200">
              <a:buFont typeface="Wingdings" charset="2"/>
              <a:buChar char="Ø"/>
            </a:pPr>
            <a:endParaRPr lang="en-US" sz="1200" b="1" dirty="0"/>
          </a:p>
          <a:p>
            <a:pPr marL="457200" indent="-457200">
              <a:buFont typeface="Wingdings" charset="2"/>
              <a:buChar char="Ø"/>
            </a:pPr>
            <a:r>
              <a:rPr lang="en-US" sz="2800" b="1" dirty="0"/>
              <a:t>Increase air cargo capacity by continuing to support the South Suburban Airport</a:t>
            </a:r>
          </a:p>
          <a:p>
            <a:pPr marL="457200" indent="-457200">
              <a:buFont typeface="Wingdings" charset="2"/>
              <a:buChar char="Ø"/>
            </a:pPr>
            <a:endParaRPr lang="en-US" sz="2800" b="1" dirty="0"/>
          </a:p>
          <a:p>
            <a:pPr marL="457200" indent="-457200">
              <a:buFont typeface="Wingdings" charset="2"/>
              <a:buChar char="Ø"/>
            </a:pPr>
            <a:endParaRPr lang="en-US" sz="2800" b="1" dirty="0"/>
          </a:p>
        </p:txBody>
      </p:sp>
    </p:spTree>
    <p:extLst>
      <p:ext uri="{BB962C8B-B14F-4D97-AF65-F5344CB8AC3E}">
        <p14:creationId xmlns:p14="http://schemas.microsoft.com/office/powerpoint/2010/main" val="144408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81000" y="6366491"/>
            <a:ext cx="2743200" cy="365125"/>
          </a:xfrm>
        </p:spPr>
        <p:txBody>
          <a:bodyPr>
            <a:normAutofit/>
          </a:bodyPr>
          <a:lstStyle/>
          <a:p>
            <a:pPr>
              <a:lnSpc>
                <a:spcPct val="90000"/>
              </a:lnSpc>
              <a:spcAft>
                <a:spcPts val="600"/>
              </a:spcAft>
            </a:pPr>
            <a:fld id="{7AE3418D-F840-4861-8C53-30DC91FD2840}" type="slidenum">
              <a:rPr lang="en-US" smtClean="0"/>
              <a:pPr>
                <a:lnSpc>
                  <a:spcPct val="90000"/>
                </a:lnSpc>
                <a:spcAft>
                  <a:spcPts val="600"/>
                </a:spcAft>
              </a:pPr>
              <a:t>14</a:t>
            </a:fld>
            <a:endParaRPr lang="en-US" dirty="0"/>
          </a:p>
        </p:txBody>
      </p:sp>
      <p:sp>
        <p:nvSpPr>
          <p:cNvPr id="7" name="Arrow: Pentagon 6">
            <a:extLst>
              <a:ext uri="{FF2B5EF4-FFF2-40B4-BE49-F238E27FC236}">
                <a16:creationId xmlns:a16="http://schemas.microsoft.com/office/drawing/2014/main" id="{FF3F9316-A78D-475D-9743-FEB38B189FD6}"/>
              </a:ext>
            </a:extLst>
          </p:cNvPr>
          <p:cNvSpPr/>
          <p:nvPr/>
        </p:nvSpPr>
        <p:spPr>
          <a:xfrm>
            <a:off x="0" y="1422400"/>
            <a:ext cx="4532882" cy="422369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0" y="2289595"/>
            <a:ext cx="3822489" cy="2565502"/>
          </a:xfrm>
        </p:spPr>
        <p:txBody>
          <a:bodyPr>
            <a:normAutofit/>
          </a:bodyPr>
          <a:lstStyle/>
          <a:p>
            <a:r>
              <a:rPr lang="en-US" sz="3600" dirty="0">
                <a:solidFill>
                  <a:schemeClr val="bg1"/>
                </a:solidFill>
              </a:rPr>
              <a:t>Plan </a:t>
            </a:r>
            <a:br>
              <a:rPr lang="en-US" sz="3600" dirty="0">
                <a:solidFill>
                  <a:schemeClr val="bg1"/>
                </a:solidFill>
              </a:rPr>
            </a:br>
            <a:r>
              <a:rPr lang="en-US" sz="3600" dirty="0">
                <a:solidFill>
                  <a:schemeClr val="bg1"/>
                </a:solidFill>
              </a:rPr>
              <a:t>Recommendations</a:t>
            </a:r>
          </a:p>
        </p:txBody>
      </p:sp>
      <p:sp>
        <p:nvSpPr>
          <p:cNvPr id="2" name="TextBox 1"/>
          <p:cNvSpPr txBox="1"/>
          <p:nvPr/>
        </p:nvSpPr>
        <p:spPr>
          <a:xfrm>
            <a:off x="4532882" y="1422400"/>
            <a:ext cx="7622565" cy="5139869"/>
          </a:xfrm>
          <a:prstGeom prst="rect">
            <a:avLst/>
          </a:prstGeom>
          <a:noFill/>
        </p:spPr>
        <p:txBody>
          <a:bodyPr wrap="square" rtlCol="0">
            <a:spAutoFit/>
          </a:bodyPr>
          <a:lstStyle/>
          <a:p>
            <a:pPr marL="457200" indent="-457200">
              <a:buFont typeface="Wingdings" charset="2"/>
              <a:buChar char="Ø"/>
            </a:pPr>
            <a:r>
              <a:rPr lang="en-US" sz="2800" b="1" dirty="0"/>
              <a:t>Develop freight workforce initiatives through partnerships with employers.</a:t>
            </a:r>
          </a:p>
          <a:p>
            <a:pPr marL="457200" indent="-457200">
              <a:buFont typeface="Wingdings" charset="2"/>
              <a:buChar char="Ø"/>
            </a:pPr>
            <a:endParaRPr lang="en-US" sz="1200" b="1" dirty="0"/>
          </a:p>
          <a:p>
            <a:pPr marL="457200" indent="-457200">
              <a:buFont typeface="Wingdings" charset="2"/>
              <a:buChar char="Ø"/>
            </a:pPr>
            <a:r>
              <a:rPr lang="en-US" sz="2800" b="1" dirty="0"/>
              <a:t>Increase workforce mobility to job centers using transit hubs and increased bus service.</a:t>
            </a:r>
          </a:p>
          <a:p>
            <a:pPr marL="457200" indent="-457200">
              <a:buFont typeface="Wingdings" charset="2"/>
              <a:buChar char="Ø"/>
            </a:pPr>
            <a:endParaRPr lang="en-US" sz="1200" b="1" dirty="0"/>
          </a:p>
          <a:p>
            <a:pPr marL="457200" indent="-457200">
              <a:buFont typeface="Wingdings" charset="2"/>
              <a:buChar char="Ø"/>
            </a:pPr>
            <a:r>
              <a:rPr lang="en-US" sz="2800" b="1" dirty="0"/>
              <a:t>Develop and communicate a transparent freight network using designated truck routes.</a:t>
            </a:r>
          </a:p>
          <a:p>
            <a:pPr marL="457200" indent="-457200">
              <a:buFont typeface="Wingdings" charset="2"/>
              <a:buChar char="Ø"/>
            </a:pPr>
            <a:endParaRPr lang="en-US" sz="1200" b="1" dirty="0"/>
          </a:p>
          <a:p>
            <a:pPr marL="457200" indent="-457200">
              <a:buFont typeface="Wingdings" charset="2"/>
              <a:buChar char="Ø"/>
            </a:pPr>
            <a:r>
              <a:rPr lang="en-US" sz="2800" b="1" dirty="0"/>
              <a:t>Coordinate transportation and land use planning throughout the County.</a:t>
            </a:r>
          </a:p>
          <a:p>
            <a:pPr marL="457200" indent="-457200">
              <a:buFont typeface="Wingdings" charset="2"/>
              <a:buChar char="Ø"/>
            </a:pPr>
            <a:endParaRPr lang="en-US" sz="1200" b="1" dirty="0"/>
          </a:p>
          <a:p>
            <a:pPr marL="457200" indent="-457200">
              <a:buFont typeface="Wingdings" charset="2"/>
              <a:buChar char="Ø"/>
            </a:pPr>
            <a:endParaRPr lang="en-US" sz="2800" b="1" dirty="0"/>
          </a:p>
          <a:p>
            <a:pPr marL="457200" indent="-457200">
              <a:buFont typeface="Wingdings" charset="2"/>
              <a:buChar char="Ø"/>
            </a:pPr>
            <a:endParaRPr lang="en-US" sz="2800" b="1" dirty="0"/>
          </a:p>
        </p:txBody>
      </p:sp>
    </p:spTree>
    <p:extLst>
      <p:ext uri="{BB962C8B-B14F-4D97-AF65-F5344CB8AC3E}">
        <p14:creationId xmlns:p14="http://schemas.microsoft.com/office/powerpoint/2010/main" val="869025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Freight Projects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16334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Freight Projects</a:t>
            </a:r>
          </a:p>
        </p:txBody>
      </p:sp>
      <p:sp>
        <p:nvSpPr>
          <p:cNvPr id="3" name="Content Placeholder 2"/>
          <p:cNvSpPr>
            <a:spLocks noGrp="1"/>
          </p:cNvSpPr>
          <p:nvPr>
            <p:ph idx="1"/>
          </p:nvPr>
        </p:nvSpPr>
        <p:spPr>
          <a:xfrm>
            <a:off x="671384" y="1595234"/>
            <a:ext cx="5424616" cy="5831175"/>
          </a:xfrm>
        </p:spPr>
        <p:txBody>
          <a:bodyPr>
            <a:normAutofit/>
          </a:bodyPr>
          <a:lstStyle/>
          <a:p>
            <a:r>
              <a:rPr lang="en-US" sz="3200" dirty="0"/>
              <a:t>25 out of 91 projects evaluated classified as top tier of critical projects</a:t>
            </a:r>
          </a:p>
          <a:p>
            <a:r>
              <a:rPr lang="en-US" sz="3200" dirty="0"/>
              <a:t>Critical for improving freight movement and quality of life </a:t>
            </a:r>
          </a:p>
          <a:p>
            <a:r>
              <a:rPr lang="en-US" sz="3200" dirty="0"/>
              <a:t>Many are of national, state, and regional significance and ripe for federal and state investment </a:t>
            </a:r>
          </a:p>
        </p:txBody>
      </p:sp>
      <p:sp>
        <p:nvSpPr>
          <p:cNvPr id="4" name="Slide Number Placeholder 3"/>
          <p:cNvSpPr>
            <a:spLocks noGrp="1"/>
          </p:cNvSpPr>
          <p:nvPr>
            <p:ph type="sldNum" sz="quarter" idx="12"/>
          </p:nvPr>
        </p:nvSpPr>
        <p:spPr/>
        <p:txBody>
          <a:bodyPr/>
          <a:lstStyle/>
          <a:p>
            <a:fld id="{7AE3418D-F840-4861-8C53-30DC91FD2840}" type="slidenum">
              <a:rPr lang="en-US" smtClean="0"/>
              <a:t>16</a:t>
            </a:fld>
            <a:endParaRPr lang="en-US" dirty="0"/>
          </a:p>
        </p:txBody>
      </p:sp>
      <p:sp>
        <p:nvSpPr>
          <p:cNvPr id="6" name="Content Placeholder 2"/>
          <p:cNvSpPr txBox="1">
            <a:spLocks/>
          </p:cNvSpPr>
          <p:nvPr/>
        </p:nvSpPr>
        <p:spPr>
          <a:xfrm>
            <a:off x="6415216" y="1335743"/>
            <a:ext cx="5364892" cy="4847024"/>
          </a:xfrm>
          <a:prstGeom prst="rect">
            <a:avLst/>
          </a:prstGeom>
          <a:solidFill>
            <a:schemeClr val="accent1">
              <a:lumMod val="20000"/>
              <a:lumOff val="80000"/>
            </a:schemeClr>
          </a:solidFill>
        </p:spPr>
        <p:txBody>
          <a:bodyPr vert="horz" lIns="91440" tIns="45720" rIns="91440" bIns="45720" rtlCol="0">
            <a:normAutofit/>
          </a:bodyPr>
          <a:lstStyle>
            <a:lvl1pPr marL="344488" indent="-344488" algn="l" defTabSz="914400" rtl="0" eaLnBrk="1" latinLnBrk="0" hangingPunct="1">
              <a:lnSpc>
                <a:spcPct val="90000"/>
              </a:lnSpc>
              <a:spcBef>
                <a:spcPts val="1000"/>
              </a:spcBef>
              <a:buClr>
                <a:schemeClr val="accent1">
                  <a:lumMod val="75000"/>
                </a:schemeClr>
              </a:buClr>
              <a:buSzPct val="111000"/>
              <a:buFont typeface="Arial" panose="020B0604020202020204" pitchFamily="34" charset="0"/>
              <a:buChar char="•"/>
              <a:defRPr sz="2800" b="1" kern="1200">
                <a:solidFill>
                  <a:schemeClr val="tx1"/>
                </a:solidFill>
                <a:latin typeface="+mn-lt"/>
                <a:ea typeface="+mn-ea"/>
                <a:cs typeface="+mn-cs"/>
              </a:defRPr>
            </a:lvl1pPr>
            <a:lvl2pPr marL="795338" indent="-338138" algn="l" defTabSz="914400" rtl="0" eaLnBrk="1" latinLnBrk="0" hangingPunct="1">
              <a:lnSpc>
                <a:spcPct val="90000"/>
              </a:lnSpc>
              <a:spcBef>
                <a:spcPts val="500"/>
              </a:spcBef>
              <a:buClr>
                <a:schemeClr val="accent1">
                  <a:lumMod val="75000"/>
                </a:schemeClr>
              </a:buClr>
              <a:buSzPct val="77000"/>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5B9BD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5B9BD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5B9BD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t>Projects evaluated using: </a:t>
            </a:r>
          </a:p>
          <a:p>
            <a:pPr lvl="1"/>
            <a:r>
              <a:rPr lang="en-US" sz="3200" dirty="0"/>
              <a:t>Preservation Enhancement</a:t>
            </a:r>
          </a:p>
          <a:p>
            <a:pPr lvl="1"/>
            <a:r>
              <a:rPr lang="en-US" sz="3200" dirty="0"/>
              <a:t>Safety</a:t>
            </a:r>
          </a:p>
          <a:p>
            <a:pPr lvl="1"/>
            <a:r>
              <a:rPr lang="en-US" sz="3200" dirty="0"/>
              <a:t>Mobility</a:t>
            </a:r>
          </a:p>
          <a:p>
            <a:pPr lvl="1"/>
            <a:r>
              <a:rPr lang="en-US" sz="3200" dirty="0"/>
              <a:t>Economic Competitiveness</a:t>
            </a:r>
          </a:p>
          <a:p>
            <a:pPr lvl="1"/>
            <a:r>
              <a:rPr lang="en-US" sz="3200" dirty="0"/>
              <a:t>Community Sensitivity</a:t>
            </a:r>
          </a:p>
          <a:p>
            <a:pPr lvl="1"/>
            <a:r>
              <a:rPr lang="en-US" sz="3200" dirty="0"/>
              <a:t>Environmental Sensitivity. </a:t>
            </a:r>
          </a:p>
        </p:txBody>
      </p:sp>
    </p:spTree>
    <p:extLst>
      <p:ext uri="{BB962C8B-B14F-4D97-AF65-F5344CB8AC3E}">
        <p14:creationId xmlns:p14="http://schemas.microsoft.com/office/powerpoint/2010/main" val="2348076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9A6B-097F-4A31-BE15-C5CD410B1CE1}"/>
              </a:ext>
            </a:extLst>
          </p:cNvPr>
          <p:cNvSpPr>
            <a:spLocks noGrp="1"/>
          </p:cNvSpPr>
          <p:nvPr>
            <p:ph type="title"/>
          </p:nvPr>
        </p:nvSpPr>
        <p:spPr/>
        <p:txBody>
          <a:bodyPr>
            <a:normAutofit/>
          </a:bodyPr>
          <a:lstStyle/>
          <a:p>
            <a:r>
              <a:rPr lang="en-US" sz="3600" dirty="0"/>
              <a:t>Investments to Improve the National Freight Network</a:t>
            </a:r>
          </a:p>
        </p:txBody>
      </p:sp>
      <p:sp>
        <p:nvSpPr>
          <p:cNvPr id="3" name="Content Placeholder 2">
            <a:extLst>
              <a:ext uri="{FF2B5EF4-FFF2-40B4-BE49-F238E27FC236}">
                <a16:creationId xmlns:a16="http://schemas.microsoft.com/office/drawing/2014/main" id="{F39DC75A-ABC0-4760-935A-A3BF9BE3BA24}"/>
              </a:ext>
            </a:extLst>
          </p:cNvPr>
          <p:cNvSpPr>
            <a:spLocks noGrp="1"/>
          </p:cNvSpPr>
          <p:nvPr>
            <p:ph idx="1"/>
          </p:nvPr>
        </p:nvSpPr>
        <p:spPr>
          <a:xfrm>
            <a:off x="838200" y="1454564"/>
            <a:ext cx="10515600" cy="4351338"/>
          </a:xfrm>
        </p:spPr>
        <p:txBody>
          <a:bodyPr>
            <a:normAutofit fontScale="92500" lnSpcReduction="20000"/>
          </a:bodyPr>
          <a:lstStyle/>
          <a:p>
            <a:pPr lvl="0"/>
            <a:r>
              <a:rPr lang="en-US" dirty="0"/>
              <a:t>I-80 Add Lanes, Bridge Reconstruction, Interchanges Reconstruction:</a:t>
            </a:r>
          </a:p>
          <a:p>
            <a:pPr lvl="1"/>
            <a:r>
              <a:rPr lang="en-US" dirty="0"/>
              <a:t>Ridge Road to US 30 add lanes</a:t>
            </a:r>
          </a:p>
          <a:p>
            <a:pPr lvl="1"/>
            <a:r>
              <a:rPr lang="en-US" dirty="0" err="1"/>
              <a:t>Houbolt</a:t>
            </a:r>
            <a:r>
              <a:rPr lang="en-US" dirty="0"/>
              <a:t> Road interchange reconstruction</a:t>
            </a:r>
          </a:p>
          <a:p>
            <a:pPr lvl="1"/>
            <a:r>
              <a:rPr lang="en-US" dirty="0"/>
              <a:t>Des Plaines River bridges and IL 53 interchange reconstruction</a:t>
            </a:r>
          </a:p>
          <a:p>
            <a:pPr lvl="1"/>
            <a:r>
              <a:rPr lang="en-US" dirty="0"/>
              <a:t>Briggs St. interchange reconstruction</a:t>
            </a:r>
          </a:p>
          <a:p>
            <a:pPr lvl="1"/>
            <a:r>
              <a:rPr lang="en-US" dirty="0"/>
              <a:t>US 30 interchange reconstruction</a:t>
            </a:r>
          </a:p>
          <a:p>
            <a:pPr lvl="0"/>
            <a:r>
              <a:rPr lang="en-US" dirty="0"/>
              <a:t>I-55 and I-80 interchange reconstruction</a:t>
            </a:r>
          </a:p>
          <a:p>
            <a:pPr lvl="0"/>
            <a:r>
              <a:rPr lang="en-US" dirty="0"/>
              <a:t>I-55 Add Lanes, Bridge Reconstruction, Interchanges Reconstruction</a:t>
            </a:r>
          </a:p>
          <a:p>
            <a:pPr lvl="1"/>
            <a:r>
              <a:rPr lang="en-US" dirty="0"/>
              <a:t>I-55 from I-80 to Route 129 add lanes</a:t>
            </a:r>
          </a:p>
          <a:p>
            <a:pPr lvl="1"/>
            <a:r>
              <a:rPr lang="en-US" dirty="0"/>
              <a:t>Des Plaines River bridges reconstruction</a:t>
            </a:r>
          </a:p>
          <a:p>
            <a:pPr lvl="1"/>
            <a:r>
              <a:rPr lang="en-US" dirty="0"/>
              <a:t>Lorenzo Road/Route 129 interchanges reconstruction</a:t>
            </a:r>
          </a:p>
          <a:p>
            <a:pPr lvl="0"/>
            <a:r>
              <a:rPr lang="en-US" dirty="0"/>
              <a:t>I-55 and Weber Road interchange reconstruction</a:t>
            </a:r>
          </a:p>
          <a:p>
            <a:endParaRPr lang="en-US" dirty="0"/>
          </a:p>
        </p:txBody>
      </p:sp>
      <p:sp>
        <p:nvSpPr>
          <p:cNvPr id="4" name="Slide Number Placeholder 3">
            <a:extLst>
              <a:ext uri="{FF2B5EF4-FFF2-40B4-BE49-F238E27FC236}">
                <a16:creationId xmlns:a16="http://schemas.microsoft.com/office/drawing/2014/main" id="{90245BDC-C7F7-4C83-AB90-2E77FDE1E28B}"/>
              </a:ext>
            </a:extLst>
          </p:cNvPr>
          <p:cNvSpPr>
            <a:spLocks noGrp="1"/>
          </p:cNvSpPr>
          <p:nvPr>
            <p:ph type="sldNum" sz="quarter" idx="12"/>
          </p:nvPr>
        </p:nvSpPr>
        <p:spPr/>
        <p:txBody>
          <a:bodyPr/>
          <a:lstStyle/>
          <a:p>
            <a:fld id="{7AE3418D-F840-4861-8C53-30DC91FD2840}" type="slidenum">
              <a:rPr lang="en-US" smtClean="0"/>
              <a:t>17</a:t>
            </a:fld>
            <a:endParaRPr lang="en-US" dirty="0"/>
          </a:p>
        </p:txBody>
      </p:sp>
    </p:spTree>
    <p:extLst>
      <p:ext uri="{BB962C8B-B14F-4D97-AF65-F5344CB8AC3E}">
        <p14:creationId xmlns:p14="http://schemas.microsoft.com/office/powerpoint/2010/main" val="156376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3418D-F840-4861-8C53-30DC91FD2840}" type="slidenum">
              <a:rPr lang="en-US" smtClean="0"/>
              <a:t>18</a:t>
            </a:fld>
            <a:endParaRPr lang="en-US" dirty="0"/>
          </a:p>
        </p:txBody>
      </p:sp>
      <p:grpSp>
        <p:nvGrpSpPr>
          <p:cNvPr id="8" name="Group 7">
            <a:extLst>
              <a:ext uri="{FF2B5EF4-FFF2-40B4-BE49-F238E27FC236}">
                <a16:creationId xmlns:a16="http://schemas.microsoft.com/office/drawing/2014/main" id="{5B05563C-16AA-43FC-A04A-444C1AEEEA77}"/>
              </a:ext>
            </a:extLst>
          </p:cNvPr>
          <p:cNvGrpSpPr/>
          <p:nvPr/>
        </p:nvGrpSpPr>
        <p:grpSpPr>
          <a:xfrm>
            <a:off x="3280954" y="533037"/>
            <a:ext cx="8911046" cy="6324963"/>
            <a:chOff x="3280954" y="533037"/>
            <a:chExt cx="8911046" cy="6324963"/>
          </a:xfrm>
        </p:grpSpPr>
        <p:pic>
          <p:nvPicPr>
            <p:cNvPr id="6" name="Picture 5" descr="A close up of a map&#10;&#10;Description generated with very high confidence">
              <a:extLst>
                <a:ext uri="{FF2B5EF4-FFF2-40B4-BE49-F238E27FC236}">
                  <a16:creationId xmlns:a16="http://schemas.microsoft.com/office/drawing/2014/main" id="{4E5A5E43-DC95-4D73-A43C-7BF4A594224F}"/>
                </a:ext>
              </a:extLst>
            </p:cNvPr>
            <p:cNvPicPr>
              <a:picLocks noChangeAspect="1"/>
            </p:cNvPicPr>
            <p:nvPr/>
          </p:nvPicPr>
          <p:blipFill rotWithShape="1">
            <a:blip r:embed="rId3">
              <a:extLst>
                <a:ext uri="{28A0092B-C50C-407E-A947-70E740481C1C}">
                  <a14:useLocalDpi xmlns:a14="http://schemas.microsoft.com/office/drawing/2010/main" val="0"/>
                </a:ext>
              </a:extLst>
            </a:blip>
            <a:srcRect b="2441"/>
            <a:stretch/>
          </p:blipFill>
          <p:spPr>
            <a:xfrm>
              <a:off x="3280954" y="533037"/>
              <a:ext cx="8911046" cy="6324963"/>
            </a:xfrm>
            <a:prstGeom prst="rect">
              <a:avLst/>
            </a:prstGeom>
            <a:solidFill>
              <a:schemeClr val="bg1"/>
            </a:solidFill>
            <a:ln>
              <a:noFill/>
            </a:ln>
          </p:spPr>
        </p:pic>
        <p:sp>
          <p:nvSpPr>
            <p:cNvPr id="7" name="Rectangle 6">
              <a:extLst>
                <a:ext uri="{FF2B5EF4-FFF2-40B4-BE49-F238E27FC236}">
                  <a16:creationId xmlns:a16="http://schemas.microsoft.com/office/drawing/2014/main" id="{11391467-F8E0-4EE7-A3B2-667090CD0D18}"/>
                </a:ext>
              </a:extLst>
            </p:cNvPr>
            <p:cNvSpPr/>
            <p:nvPr/>
          </p:nvSpPr>
          <p:spPr>
            <a:xfrm>
              <a:off x="3280954" y="5721531"/>
              <a:ext cx="2296886" cy="113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Arrow: Pentagon 8">
            <a:extLst>
              <a:ext uri="{FF2B5EF4-FFF2-40B4-BE49-F238E27FC236}">
                <a16:creationId xmlns:a16="http://schemas.microsoft.com/office/drawing/2014/main" id="{8017BB06-6A6A-4991-AB03-667F1F783B88}"/>
              </a:ext>
            </a:extLst>
          </p:cNvPr>
          <p:cNvSpPr/>
          <p:nvPr/>
        </p:nvSpPr>
        <p:spPr>
          <a:xfrm>
            <a:off x="0" y="1663700"/>
            <a:ext cx="3280954" cy="381729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a:extLst>
              <a:ext uri="{FF2B5EF4-FFF2-40B4-BE49-F238E27FC236}">
                <a16:creationId xmlns:a16="http://schemas.microsoft.com/office/drawing/2014/main" id="{816CD142-D532-459E-8D7A-32D65B60387B}"/>
              </a:ext>
            </a:extLst>
          </p:cNvPr>
          <p:cNvSpPr txBox="1">
            <a:spLocks/>
          </p:cNvSpPr>
          <p:nvPr/>
        </p:nvSpPr>
        <p:spPr>
          <a:xfrm>
            <a:off x="0" y="2289595"/>
            <a:ext cx="3822489" cy="2565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2800" dirty="0">
                <a:solidFill>
                  <a:schemeClr val="bg1"/>
                </a:solidFill>
              </a:rPr>
              <a:t>Key Freight Projects</a:t>
            </a:r>
          </a:p>
        </p:txBody>
      </p:sp>
    </p:spTree>
    <p:extLst>
      <p:ext uri="{BB962C8B-B14F-4D97-AF65-F5344CB8AC3E}">
        <p14:creationId xmlns:p14="http://schemas.microsoft.com/office/powerpoint/2010/main" val="3135424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 Implementation</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405769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3418D-F840-4861-8C53-30DC91FD2840}" type="slidenum">
              <a:rPr lang="en-US" smtClean="0"/>
              <a:t>2</a:t>
            </a:fld>
            <a:endParaRPr lang="en-US" dirty="0"/>
          </a:p>
        </p:txBody>
      </p:sp>
      <p:sp>
        <p:nvSpPr>
          <p:cNvPr id="5" name="Arrow: Pentagon 4">
            <a:extLst>
              <a:ext uri="{FF2B5EF4-FFF2-40B4-BE49-F238E27FC236}">
                <a16:creationId xmlns:a16="http://schemas.microsoft.com/office/drawing/2014/main" id="{5A68EAFA-4840-4DC9-AEF7-1F30381F33EF}"/>
              </a:ext>
            </a:extLst>
          </p:cNvPr>
          <p:cNvSpPr/>
          <p:nvPr/>
        </p:nvSpPr>
        <p:spPr>
          <a:xfrm>
            <a:off x="-1" y="1930400"/>
            <a:ext cx="3384645" cy="34163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446479D-10FA-4374-B831-990CB50B9ABA}"/>
              </a:ext>
            </a:extLst>
          </p:cNvPr>
          <p:cNvSpPr txBox="1">
            <a:spLocks/>
          </p:cNvSpPr>
          <p:nvPr/>
        </p:nvSpPr>
        <p:spPr>
          <a:xfrm>
            <a:off x="69849" y="2453955"/>
            <a:ext cx="3205613" cy="2369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2800" dirty="0">
                <a:solidFill>
                  <a:schemeClr val="bg1"/>
                </a:solidFill>
              </a:rPr>
              <a:t>Acknowledgements</a:t>
            </a:r>
          </a:p>
        </p:txBody>
      </p:sp>
      <p:pic>
        <p:nvPicPr>
          <p:cNvPr id="7" name="Picture 6" descr="A screenshot of a cell phone&#10;&#10;Description generated with very high confidence">
            <a:extLst>
              <a:ext uri="{FF2B5EF4-FFF2-40B4-BE49-F238E27FC236}">
                <a16:creationId xmlns:a16="http://schemas.microsoft.com/office/drawing/2014/main" id="{2CAABE18-40E5-4526-8449-2856D8D59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370" y="555887"/>
            <a:ext cx="6995248" cy="4520007"/>
          </a:xfrm>
          <a:prstGeom prst="rect">
            <a:avLst/>
          </a:prstGeom>
        </p:spPr>
      </p:pic>
      <p:sp>
        <p:nvSpPr>
          <p:cNvPr id="10" name="Title 4">
            <a:extLst>
              <a:ext uri="{FF2B5EF4-FFF2-40B4-BE49-F238E27FC236}">
                <a16:creationId xmlns:a16="http://schemas.microsoft.com/office/drawing/2014/main" id="{609383D0-7D42-4112-8DA2-F451FE59BCE2}"/>
              </a:ext>
            </a:extLst>
          </p:cNvPr>
          <p:cNvSpPr>
            <a:spLocks noGrp="1"/>
          </p:cNvSpPr>
          <p:nvPr>
            <p:ph type="title"/>
          </p:nvPr>
        </p:nvSpPr>
        <p:spPr>
          <a:xfrm>
            <a:off x="3868370" y="5283728"/>
            <a:ext cx="8168955" cy="1511300"/>
          </a:xfrm>
        </p:spPr>
        <p:txBody>
          <a:bodyPr>
            <a:normAutofit/>
          </a:bodyPr>
          <a:lstStyle/>
          <a:p>
            <a:r>
              <a:rPr lang="en-US" sz="1800" b="0" dirty="0">
                <a:solidFill>
                  <a:schemeClr val="bg2">
                    <a:lumMod val="25000"/>
                  </a:schemeClr>
                </a:solidFill>
                <a:latin typeface="Bernard MT Condensed" panose="02050806060905020404" pitchFamily="18" charset="0"/>
              </a:rPr>
              <a:t>Will County Executive			Will County Board</a:t>
            </a:r>
            <a:br>
              <a:rPr lang="en-US" sz="1800" b="0" dirty="0">
                <a:solidFill>
                  <a:schemeClr val="bg2">
                    <a:lumMod val="25000"/>
                  </a:schemeClr>
                </a:solidFill>
                <a:latin typeface="Bernard MT Condensed" panose="02050806060905020404" pitchFamily="18" charset="0"/>
              </a:rPr>
            </a:br>
            <a:r>
              <a:rPr lang="en-US" sz="1800" b="0" dirty="0">
                <a:solidFill>
                  <a:schemeClr val="bg2">
                    <a:lumMod val="25000"/>
                  </a:schemeClr>
                </a:solidFill>
                <a:latin typeface="Bernard MT Condensed" panose="02050806060905020404" pitchFamily="18" charset="0"/>
              </a:rPr>
              <a:t>Will County Department of Transportation		Will County Land Use Department</a:t>
            </a:r>
            <a:br>
              <a:rPr lang="en-US" sz="1800" b="0" dirty="0">
                <a:solidFill>
                  <a:schemeClr val="bg2">
                    <a:lumMod val="25000"/>
                  </a:schemeClr>
                </a:solidFill>
                <a:latin typeface="Bernard MT Condensed" panose="02050806060905020404" pitchFamily="18" charset="0"/>
              </a:rPr>
            </a:br>
            <a:r>
              <a:rPr lang="en-US" sz="1800" b="0" dirty="0">
                <a:solidFill>
                  <a:schemeClr val="bg2">
                    <a:lumMod val="25000"/>
                  </a:schemeClr>
                </a:solidFill>
                <a:latin typeface="Bernard MT Condensed" panose="02050806060905020404" pitchFamily="18" charset="0"/>
              </a:rPr>
              <a:t>Chicago Metropolitan Agency for Planning 	Will County Freight Advisory Council </a:t>
            </a:r>
            <a:br>
              <a:rPr lang="en-US" sz="1800" b="0" dirty="0">
                <a:solidFill>
                  <a:schemeClr val="bg2">
                    <a:lumMod val="25000"/>
                  </a:schemeClr>
                </a:solidFill>
                <a:latin typeface="Bernard MT Condensed" panose="02050806060905020404" pitchFamily="18" charset="0"/>
              </a:rPr>
            </a:br>
            <a:r>
              <a:rPr lang="en-US" sz="1800" b="0" dirty="0">
                <a:solidFill>
                  <a:schemeClr val="bg2">
                    <a:lumMod val="25000"/>
                  </a:schemeClr>
                </a:solidFill>
                <a:latin typeface="Bernard MT Condensed" panose="02050806060905020404" pitchFamily="18" charset="0"/>
              </a:rPr>
              <a:t>	          Will County Environmental Stakeholder Organizations </a:t>
            </a:r>
          </a:p>
        </p:txBody>
      </p:sp>
      <p:pic>
        <p:nvPicPr>
          <p:cNvPr id="11" name="Picture 10" descr="A close up of a logo&#10;&#10;Description generated with very high confidence">
            <a:extLst>
              <a:ext uri="{FF2B5EF4-FFF2-40B4-BE49-F238E27FC236}">
                <a16:creationId xmlns:a16="http://schemas.microsoft.com/office/drawing/2014/main" id="{3EEBF09B-A1A2-41B7-BBEF-D78296C60A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370" y="4840370"/>
            <a:ext cx="4171720" cy="506330"/>
          </a:xfrm>
          <a:prstGeom prst="rect">
            <a:avLst/>
          </a:prstGeom>
        </p:spPr>
      </p:pic>
    </p:spTree>
    <p:extLst>
      <p:ext uri="{BB962C8B-B14F-4D97-AF65-F5344CB8AC3E}">
        <p14:creationId xmlns:p14="http://schemas.microsoft.com/office/powerpoint/2010/main" val="374774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649" y="702203"/>
            <a:ext cx="7518400" cy="5727700"/>
          </a:xfrm>
        </p:spPr>
        <p:txBody>
          <a:bodyPr>
            <a:normAutofit lnSpcReduction="10000"/>
          </a:bodyPr>
          <a:lstStyle/>
          <a:p>
            <a:pPr marL="457200" lvl="1" indent="0">
              <a:buNone/>
            </a:pPr>
            <a:r>
              <a:rPr lang="en-US" b="1" i="1" dirty="0"/>
              <a:t>8 Action Categories – 50+ Action Items</a:t>
            </a:r>
          </a:p>
          <a:p>
            <a:pPr lvl="1"/>
            <a:endParaRPr lang="en-US" dirty="0"/>
          </a:p>
          <a:p>
            <a:pPr marL="914400" lvl="1" indent="-457200">
              <a:buFont typeface="+mj-lt"/>
              <a:buAutoNum type="arabicPeriod"/>
            </a:pPr>
            <a:r>
              <a:rPr lang="en-US" dirty="0"/>
              <a:t>Will County Advocacy</a:t>
            </a:r>
          </a:p>
          <a:p>
            <a:pPr marL="914400" lvl="1" indent="-457200">
              <a:buFont typeface="+mj-lt"/>
              <a:buAutoNum type="arabicPeriod"/>
            </a:pPr>
            <a:r>
              <a:rPr lang="en-US" dirty="0"/>
              <a:t>Community Collaboration</a:t>
            </a:r>
          </a:p>
          <a:p>
            <a:pPr marL="1262062" lvl="2" indent="-457200"/>
            <a:r>
              <a:rPr lang="en-US" dirty="0"/>
              <a:t>Creating a Transparent Integrated Truck Route Network</a:t>
            </a:r>
          </a:p>
          <a:p>
            <a:pPr marL="1262062" lvl="2" indent="-457200"/>
            <a:r>
              <a:rPr lang="en-US" dirty="0"/>
              <a:t>Develop a common oversize/overweight permit application and one-stop online process</a:t>
            </a:r>
          </a:p>
          <a:p>
            <a:pPr marL="914400" lvl="1" indent="-457200">
              <a:buFont typeface="+mj-lt"/>
              <a:buAutoNum type="arabicPeriod"/>
            </a:pPr>
            <a:r>
              <a:rPr lang="en-US" dirty="0"/>
              <a:t>Community Resource Center</a:t>
            </a:r>
          </a:p>
          <a:p>
            <a:pPr marL="1262062" lvl="2" indent="-457200"/>
            <a:r>
              <a:rPr lang="en-US" dirty="0"/>
              <a:t>Provide best practices for freight development, planning and mobility</a:t>
            </a:r>
          </a:p>
          <a:p>
            <a:pPr marL="914400" lvl="1" indent="-457200">
              <a:buFont typeface="+mj-lt"/>
              <a:buAutoNum type="arabicPeriod"/>
            </a:pPr>
            <a:r>
              <a:rPr lang="en-US" dirty="0"/>
              <a:t>Private sector led Industry Center</a:t>
            </a:r>
          </a:p>
          <a:p>
            <a:pPr marL="1262062" lvl="2" indent="-457200"/>
            <a:r>
              <a:rPr lang="en-US" dirty="0"/>
              <a:t>Focus on workforce development, retention and mobility</a:t>
            </a:r>
          </a:p>
          <a:p>
            <a:pPr marL="914400" lvl="1" indent="-457200">
              <a:buFont typeface="+mj-lt"/>
              <a:buAutoNum type="arabicPeriod"/>
            </a:pPr>
            <a:r>
              <a:rPr lang="en-US" dirty="0"/>
              <a:t>Intergovernmental Outreach</a:t>
            </a:r>
          </a:p>
          <a:p>
            <a:pPr marL="914400" lvl="1" indent="-457200">
              <a:buFont typeface="+mj-lt"/>
              <a:buAutoNum type="arabicPeriod"/>
            </a:pPr>
            <a:r>
              <a:rPr lang="en-US" dirty="0"/>
              <a:t>Land Use Strategy</a:t>
            </a:r>
          </a:p>
          <a:p>
            <a:pPr marL="914400" lvl="1" indent="-457200">
              <a:buFont typeface="+mj-lt"/>
              <a:buAutoNum type="arabicPeriod"/>
            </a:pPr>
            <a:r>
              <a:rPr lang="en-US" dirty="0"/>
              <a:t>Project Prioritization Tool</a:t>
            </a:r>
          </a:p>
          <a:p>
            <a:pPr marL="914400" lvl="1" indent="-457200">
              <a:buFont typeface="+mj-lt"/>
              <a:buAutoNum type="arabicPeriod"/>
            </a:pPr>
            <a:r>
              <a:rPr lang="en-US" dirty="0"/>
              <a:t>Project Planning, Programming and Implementation</a:t>
            </a:r>
          </a:p>
          <a:p>
            <a:pPr marL="457200" lvl="1" indent="0">
              <a:buNone/>
            </a:pPr>
            <a:r>
              <a:rPr lang="en-US" dirty="0"/>
              <a:t> </a:t>
            </a:r>
          </a:p>
          <a:p>
            <a:pPr lvl="1"/>
            <a:endParaRPr lang="en-US" sz="2400" dirty="0"/>
          </a:p>
        </p:txBody>
      </p:sp>
      <p:sp>
        <p:nvSpPr>
          <p:cNvPr id="4" name="Slide Number Placeholder 3"/>
          <p:cNvSpPr>
            <a:spLocks noGrp="1"/>
          </p:cNvSpPr>
          <p:nvPr>
            <p:ph type="sldNum" sz="quarter" idx="12"/>
          </p:nvPr>
        </p:nvSpPr>
        <p:spPr/>
        <p:txBody>
          <a:bodyPr/>
          <a:lstStyle/>
          <a:p>
            <a:fld id="{C7D9C93D-F0E8-4F35-8E39-FEE692DD3A39}" type="slidenum">
              <a:rPr lang="en-US" smtClean="0"/>
              <a:t>20</a:t>
            </a:fld>
            <a:endParaRPr lang="en-US" dirty="0"/>
          </a:p>
        </p:txBody>
      </p:sp>
      <p:sp>
        <p:nvSpPr>
          <p:cNvPr id="5" name="Arrow: Pentagon 4">
            <a:extLst>
              <a:ext uri="{FF2B5EF4-FFF2-40B4-BE49-F238E27FC236}">
                <a16:creationId xmlns:a16="http://schemas.microsoft.com/office/drawing/2014/main" id="{50E38811-0ECC-4391-86BF-C6E7A6F2233F}"/>
              </a:ext>
            </a:extLst>
          </p:cNvPr>
          <p:cNvSpPr/>
          <p:nvPr/>
        </p:nvSpPr>
        <p:spPr>
          <a:xfrm>
            <a:off x="0" y="1625600"/>
            <a:ext cx="4102100" cy="38481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C2F2483-8D4E-4480-BEF1-73D8A33C6DF9}"/>
              </a:ext>
            </a:extLst>
          </p:cNvPr>
          <p:cNvSpPr txBox="1">
            <a:spLocks/>
          </p:cNvSpPr>
          <p:nvPr/>
        </p:nvSpPr>
        <p:spPr>
          <a:xfrm>
            <a:off x="69850" y="2182118"/>
            <a:ext cx="3511550" cy="2369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3600" dirty="0">
                <a:solidFill>
                  <a:schemeClr val="bg1"/>
                </a:solidFill>
              </a:rPr>
              <a:t>Plan Implementation</a:t>
            </a:r>
          </a:p>
        </p:txBody>
      </p:sp>
    </p:spTree>
    <p:extLst>
      <p:ext uri="{BB962C8B-B14F-4D97-AF65-F5344CB8AC3E}">
        <p14:creationId xmlns:p14="http://schemas.microsoft.com/office/powerpoint/2010/main" val="375245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3650" y="1373980"/>
            <a:ext cx="8610600" cy="4351338"/>
          </a:xfrm>
        </p:spPr>
        <p:txBody>
          <a:bodyPr anchor="ctr">
            <a:normAutofit/>
          </a:bodyPr>
          <a:lstStyle/>
          <a:p>
            <a:pPr marL="0" indent="0" algn="ctr">
              <a:buNone/>
            </a:pPr>
            <a:r>
              <a:rPr lang="en-US" sz="4400" dirty="0">
                <a:solidFill>
                  <a:srgbClr val="005DA2"/>
                </a:solidFill>
              </a:rPr>
              <a:t>www.willcountyfreight.org</a:t>
            </a:r>
          </a:p>
          <a:p>
            <a:pPr marL="0" indent="0">
              <a:buNone/>
            </a:pPr>
            <a:endParaRPr lang="en-US" dirty="0"/>
          </a:p>
        </p:txBody>
      </p:sp>
      <p:sp>
        <p:nvSpPr>
          <p:cNvPr id="4" name="Arrow: Pentagon 3">
            <a:extLst>
              <a:ext uri="{FF2B5EF4-FFF2-40B4-BE49-F238E27FC236}">
                <a16:creationId xmlns:a16="http://schemas.microsoft.com/office/drawing/2014/main" id="{B38D4BAA-2A87-4923-A6DF-C7B8B5B7E239}"/>
              </a:ext>
            </a:extLst>
          </p:cNvPr>
          <p:cNvSpPr/>
          <p:nvPr/>
        </p:nvSpPr>
        <p:spPr>
          <a:xfrm>
            <a:off x="0" y="1625600"/>
            <a:ext cx="3581400" cy="38481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a:extLst>
              <a:ext uri="{FF2B5EF4-FFF2-40B4-BE49-F238E27FC236}">
                <a16:creationId xmlns:a16="http://schemas.microsoft.com/office/drawing/2014/main" id="{C548C210-CF85-4843-AAF4-5BC4B374986C}"/>
              </a:ext>
            </a:extLst>
          </p:cNvPr>
          <p:cNvSpPr txBox="1">
            <a:spLocks/>
          </p:cNvSpPr>
          <p:nvPr/>
        </p:nvSpPr>
        <p:spPr>
          <a:xfrm>
            <a:off x="69850" y="2365055"/>
            <a:ext cx="3511550" cy="2369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3600" dirty="0">
                <a:solidFill>
                  <a:schemeClr val="bg1"/>
                </a:solidFill>
              </a:rPr>
              <a:t>More Information</a:t>
            </a:r>
          </a:p>
        </p:txBody>
      </p:sp>
    </p:spTree>
    <p:extLst>
      <p:ext uri="{BB962C8B-B14F-4D97-AF65-F5344CB8AC3E}">
        <p14:creationId xmlns:p14="http://schemas.microsoft.com/office/powerpoint/2010/main" val="383401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0" y="4107051"/>
            <a:ext cx="12192000" cy="1445610"/>
          </a:xfrm>
        </p:spPr>
        <p:txBody>
          <a:bodyPr>
            <a:normAutofit/>
          </a:bodyPr>
          <a:lstStyle/>
          <a:p>
            <a:r>
              <a:rPr lang="en-US" sz="5400" dirty="0"/>
              <a:t>THANK YOU</a:t>
            </a:r>
          </a:p>
        </p:txBody>
      </p:sp>
      <p:sp>
        <p:nvSpPr>
          <p:cNvPr id="2" name="Slide Number Placeholder 1"/>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701655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Key Findings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3863897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8200" y="6429903"/>
            <a:ext cx="2743200" cy="365125"/>
          </a:xfrm>
        </p:spPr>
        <p:txBody>
          <a:bodyPr/>
          <a:lstStyle/>
          <a:p>
            <a:fld id="{7AE3418D-F840-4861-8C53-30DC91FD2840}" type="slidenum">
              <a:rPr lang="en-US" smtClean="0"/>
              <a:t>4</a:t>
            </a:fld>
            <a:endParaRPr lang="en-US" dirty="0"/>
          </a:p>
        </p:txBody>
      </p:sp>
      <p:pic>
        <p:nvPicPr>
          <p:cNvPr id="5" name="Picture 4">
            <a:extLst>
              <a:ext uri="{FF2B5EF4-FFF2-40B4-BE49-F238E27FC236}">
                <a16:creationId xmlns:a16="http://schemas.microsoft.com/office/drawing/2014/main" id="{241BC147-19A4-4345-838C-502AFEF65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1"/>
            <a:ext cx="12192000" cy="4007634"/>
          </a:xfrm>
          <a:prstGeom prst="rect">
            <a:avLst/>
          </a:prstGeom>
        </p:spPr>
      </p:pic>
      <p:sp>
        <p:nvSpPr>
          <p:cNvPr id="11" name="Title 4">
            <a:extLst>
              <a:ext uri="{FF2B5EF4-FFF2-40B4-BE49-F238E27FC236}">
                <a16:creationId xmlns:a16="http://schemas.microsoft.com/office/drawing/2014/main" id="{C4C177B1-2635-47D5-8E37-4548B7285CDE}"/>
              </a:ext>
            </a:extLst>
          </p:cNvPr>
          <p:cNvSpPr>
            <a:spLocks noGrp="1"/>
          </p:cNvSpPr>
          <p:nvPr>
            <p:ph type="title"/>
          </p:nvPr>
        </p:nvSpPr>
        <p:spPr>
          <a:xfrm>
            <a:off x="0" y="242269"/>
            <a:ext cx="11665131" cy="1325563"/>
          </a:xfrm>
        </p:spPr>
        <p:txBody>
          <a:bodyPr/>
          <a:lstStyle/>
          <a:p>
            <a:r>
              <a:rPr lang="en-US" dirty="0"/>
              <a:t>The Importance of Freight in Will County</a:t>
            </a:r>
          </a:p>
        </p:txBody>
      </p:sp>
    </p:spTree>
    <p:extLst>
      <p:ext uri="{BB962C8B-B14F-4D97-AF65-F5344CB8AC3E}">
        <p14:creationId xmlns:p14="http://schemas.microsoft.com/office/powerpoint/2010/main" val="161990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generated with very high confidence">
            <a:extLst>
              <a:ext uri="{FF2B5EF4-FFF2-40B4-BE49-F238E27FC236}">
                <a16:creationId xmlns:a16="http://schemas.microsoft.com/office/drawing/2014/main" id="{0B8A88AE-3E31-4A1F-920F-C10AE63ABA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83416"/>
            <a:ext cx="2805163" cy="6374584"/>
          </a:xfrm>
        </p:spPr>
      </p:pic>
      <p:sp>
        <p:nvSpPr>
          <p:cNvPr id="4" name="Slide Number Placeholder 3"/>
          <p:cNvSpPr>
            <a:spLocks noGrp="1"/>
          </p:cNvSpPr>
          <p:nvPr>
            <p:ph type="sldNum" sz="quarter" idx="12"/>
          </p:nvPr>
        </p:nvSpPr>
        <p:spPr/>
        <p:txBody>
          <a:bodyPr/>
          <a:lstStyle/>
          <a:p>
            <a:fld id="{7AE3418D-F840-4861-8C53-30DC91FD2840}" type="slidenum">
              <a:rPr lang="en-US" smtClean="0"/>
              <a:t>5</a:t>
            </a:fld>
            <a:endParaRPr lang="en-US" dirty="0"/>
          </a:p>
        </p:txBody>
      </p:sp>
      <p:sp>
        <p:nvSpPr>
          <p:cNvPr id="5" name="Title 4">
            <a:extLst>
              <a:ext uri="{FF2B5EF4-FFF2-40B4-BE49-F238E27FC236}">
                <a16:creationId xmlns:a16="http://schemas.microsoft.com/office/drawing/2014/main" id="{274295FF-5E55-43C7-B8A5-12DF8256428C}"/>
              </a:ext>
            </a:extLst>
          </p:cNvPr>
          <p:cNvSpPr>
            <a:spLocks noGrp="1"/>
          </p:cNvSpPr>
          <p:nvPr>
            <p:ph type="title"/>
          </p:nvPr>
        </p:nvSpPr>
        <p:spPr>
          <a:xfrm>
            <a:off x="2805163" y="483416"/>
            <a:ext cx="9386837" cy="1325563"/>
          </a:xfrm>
        </p:spPr>
        <p:txBody>
          <a:bodyPr/>
          <a:lstStyle/>
          <a:p>
            <a:r>
              <a:rPr lang="en-US" dirty="0"/>
              <a:t>What do Freight Flows in Will County Look Like?</a:t>
            </a:r>
          </a:p>
        </p:txBody>
      </p:sp>
      <p:pic>
        <p:nvPicPr>
          <p:cNvPr id="9" name="Picture 8" descr="A screenshot of a cell phone&#10;&#10;Description generated with very high confidence">
            <a:extLst>
              <a:ext uri="{FF2B5EF4-FFF2-40B4-BE49-F238E27FC236}">
                <a16:creationId xmlns:a16="http://schemas.microsoft.com/office/drawing/2014/main" id="{F0CF8D9E-36E8-4480-9A22-1F5800AAE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618" y="2098606"/>
            <a:ext cx="7331182" cy="4704082"/>
          </a:xfrm>
          <a:prstGeom prst="rect">
            <a:avLst/>
          </a:prstGeom>
        </p:spPr>
      </p:pic>
    </p:spTree>
    <p:extLst>
      <p:ext uri="{BB962C8B-B14F-4D97-AF65-F5344CB8AC3E}">
        <p14:creationId xmlns:p14="http://schemas.microsoft.com/office/powerpoint/2010/main" val="261801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43FE1443-266F-4FF3-9353-43CED6F636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6413" y="448267"/>
            <a:ext cx="6605587" cy="6426712"/>
          </a:xfrm>
        </p:spPr>
      </p:pic>
      <p:sp>
        <p:nvSpPr>
          <p:cNvPr id="4" name="Slide Number Placeholder 3"/>
          <p:cNvSpPr>
            <a:spLocks noGrp="1"/>
          </p:cNvSpPr>
          <p:nvPr>
            <p:ph type="sldNum" sz="quarter" idx="12"/>
          </p:nvPr>
        </p:nvSpPr>
        <p:spPr/>
        <p:txBody>
          <a:bodyPr/>
          <a:lstStyle/>
          <a:p>
            <a:fld id="{7AE3418D-F840-4861-8C53-30DC91FD2840}" type="slidenum">
              <a:rPr lang="en-US" smtClean="0"/>
              <a:t>6</a:t>
            </a:fld>
            <a:endParaRPr lang="en-US" dirty="0"/>
          </a:p>
        </p:txBody>
      </p:sp>
      <p:sp>
        <p:nvSpPr>
          <p:cNvPr id="7" name="Arrow: Pentagon 6">
            <a:extLst>
              <a:ext uri="{FF2B5EF4-FFF2-40B4-BE49-F238E27FC236}">
                <a16:creationId xmlns:a16="http://schemas.microsoft.com/office/drawing/2014/main" id="{2CC66DAB-6795-4A3A-AC62-C9F087AAC6DA}"/>
              </a:ext>
            </a:extLst>
          </p:cNvPr>
          <p:cNvSpPr/>
          <p:nvPr/>
        </p:nvSpPr>
        <p:spPr>
          <a:xfrm>
            <a:off x="0" y="1460500"/>
            <a:ext cx="4532882" cy="422369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5">
            <a:extLst>
              <a:ext uri="{FF2B5EF4-FFF2-40B4-BE49-F238E27FC236}">
                <a16:creationId xmlns:a16="http://schemas.microsoft.com/office/drawing/2014/main" id="{4F0E1A16-42BC-4D91-A4D0-6584E76E774C}"/>
              </a:ext>
            </a:extLst>
          </p:cNvPr>
          <p:cNvSpPr txBox="1">
            <a:spLocks/>
          </p:cNvSpPr>
          <p:nvPr/>
        </p:nvSpPr>
        <p:spPr>
          <a:xfrm>
            <a:off x="0" y="2289595"/>
            <a:ext cx="3822489" cy="25655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5DA2"/>
                </a:solidFill>
                <a:latin typeface="+mn-lt"/>
                <a:ea typeface="+mj-ea"/>
                <a:cs typeface="+mj-cs"/>
              </a:defRPr>
            </a:lvl1pPr>
          </a:lstStyle>
          <a:p>
            <a:r>
              <a:rPr lang="en-US" sz="2800" dirty="0">
                <a:solidFill>
                  <a:schemeClr val="bg1"/>
                </a:solidFill>
              </a:rPr>
              <a:t>How Important is the Freight Workforce to Will County’s Economy?</a:t>
            </a:r>
          </a:p>
        </p:txBody>
      </p:sp>
    </p:spTree>
    <p:extLst>
      <p:ext uri="{BB962C8B-B14F-4D97-AF65-F5344CB8AC3E}">
        <p14:creationId xmlns:p14="http://schemas.microsoft.com/office/powerpoint/2010/main" val="378100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a:t>
            </a:r>
          </a:p>
        </p:txBody>
      </p:sp>
      <p:sp>
        <p:nvSpPr>
          <p:cNvPr id="4" name="Slide Number Placeholder 3"/>
          <p:cNvSpPr>
            <a:spLocks noGrp="1"/>
          </p:cNvSpPr>
          <p:nvPr>
            <p:ph type="sldNum" sz="quarter" idx="12"/>
          </p:nvPr>
        </p:nvSpPr>
        <p:spPr/>
        <p:txBody>
          <a:bodyPr/>
          <a:lstStyle/>
          <a:p>
            <a:fld id="{7AE3418D-F840-4861-8C53-30DC91FD2840}" type="slidenum">
              <a:rPr lang="en-US" smtClean="0"/>
              <a:t>7</a:t>
            </a:fld>
            <a:endParaRPr lang="en-US" dirty="0"/>
          </a:p>
        </p:txBody>
      </p:sp>
      <p:sp>
        <p:nvSpPr>
          <p:cNvPr id="5" name="Content Placeholder 4"/>
          <p:cNvSpPr>
            <a:spLocks noGrp="1"/>
          </p:cNvSpPr>
          <p:nvPr>
            <p:ph idx="1"/>
          </p:nvPr>
        </p:nvSpPr>
        <p:spPr>
          <a:xfrm>
            <a:off x="838200" y="1358537"/>
            <a:ext cx="10515600" cy="5277394"/>
          </a:xfrm>
        </p:spPr>
        <p:txBody>
          <a:bodyPr>
            <a:normAutofit/>
          </a:bodyPr>
          <a:lstStyle/>
          <a:p>
            <a:pPr marL="514350" indent="-514350">
              <a:lnSpc>
                <a:spcPct val="120000"/>
              </a:lnSpc>
              <a:spcBef>
                <a:spcPts val="0"/>
              </a:spcBef>
              <a:buFont typeface="+mj-lt"/>
              <a:buAutoNum type="arabicPeriod"/>
            </a:pPr>
            <a:r>
              <a:rPr lang="en-US" dirty="0"/>
              <a:t>Freight is Critical to the Economic Success of Will County.</a:t>
            </a:r>
          </a:p>
          <a:p>
            <a:pPr marL="228600" indent="-228600">
              <a:lnSpc>
                <a:spcPct val="120000"/>
              </a:lnSpc>
              <a:spcBef>
                <a:spcPts val="0"/>
              </a:spcBef>
              <a:buFont typeface="+mj-lt"/>
              <a:buAutoNum type="arabicPeriod"/>
            </a:pPr>
            <a:endParaRPr lang="en-US" sz="800" dirty="0"/>
          </a:p>
          <a:p>
            <a:pPr marL="514350" indent="-514350">
              <a:lnSpc>
                <a:spcPct val="120000"/>
              </a:lnSpc>
              <a:spcBef>
                <a:spcPts val="0"/>
              </a:spcBef>
              <a:buFont typeface="+mj-lt"/>
              <a:buAutoNum type="arabicPeriod"/>
            </a:pPr>
            <a:r>
              <a:rPr lang="en-US" dirty="0"/>
              <a:t>Will County Freight Movement is Critical to the Northeastern Illinois Region, State and Nation. </a:t>
            </a:r>
            <a:endParaRPr lang="en-US" b="0" dirty="0"/>
          </a:p>
          <a:p>
            <a:pPr marL="228600" indent="-228600">
              <a:lnSpc>
                <a:spcPct val="120000"/>
              </a:lnSpc>
              <a:spcBef>
                <a:spcPts val="0"/>
              </a:spcBef>
              <a:buFont typeface="+mj-lt"/>
              <a:buAutoNum type="arabicPeriod"/>
            </a:pPr>
            <a:endParaRPr lang="en-US" sz="800" dirty="0"/>
          </a:p>
          <a:p>
            <a:pPr marL="514350" indent="-514350">
              <a:lnSpc>
                <a:spcPct val="120000"/>
              </a:lnSpc>
              <a:spcBef>
                <a:spcPts val="0"/>
              </a:spcBef>
              <a:buFont typeface="+mj-lt"/>
              <a:buAutoNum type="arabicPeriod"/>
            </a:pPr>
            <a:r>
              <a:rPr lang="en-US" dirty="0"/>
              <a:t>Traditional Planning Approaches Cannot Handle the Pace of Freight Development Experienced in Will County.</a:t>
            </a:r>
          </a:p>
          <a:p>
            <a:pPr marL="228600" indent="-228600">
              <a:lnSpc>
                <a:spcPct val="120000"/>
              </a:lnSpc>
              <a:spcBef>
                <a:spcPts val="0"/>
              </a:spcBef>
              <a:buFont typeface="+mj-lt"/>
              <a:buAutoNum type="arabicPeriod"/>
            </a:pPr>
            <a:endParaRPr lang="en-US" sz="800" b="0" dirty="0"/>
          </a:p>
          <a:p>
            <a:pPr marL="514350" indent="-514350">
              <a:lnSpc>
                <a:spcPct val="120000"/>
              </a:lnSpc>
              <a:spcBef>
                <a:spcPts val="0"/>
              </a:spcBef>
              <a:buFont typeface="+mj-lt"/>
              <a:buAutoNum type="arabicPeriod"/>
            </a:pPr>
            <a:r>
              <a:rPr lang="en-US" dirty="0"/>
              <a:t>Freight Volume Growth May Affect Safety and Worsen Existing Bottlenecks and Operational Issues.</a:t>
            </a:r>
          </a:p>
          <a:p>
            <a:pPr marL="514350" indent="-514350">
              <a:lnSpc>
                <a:spcPct val="120000"/>
              </a:lnSpc>
              <a:spcBef>
                <a:spcPts val="0"/>
              </a:spcBef>
              <a:buFont typeface="+mj-lt"/>
              <a:buAutoNum type="arabicPeriod"/>
            </a:pPr>
            <a:endParaRPr lang="en-US" b="0" dirty="0"/>
          </a:p>
        </p:txBody>
      </p:sp>
    </p:spTree>
    <p:extLst>
      <p:ext uri="{BB962C8B-B14F-4D97-AF65-F5344CB8AC3E}">
        <p14:creationId xmlns:p14="http://schemas.microsoft.com/office/powerpoint/2010/main" val="1555393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a:t>
            </a:r>
          </a:p>
        </p:txBody>
      </p:sp>
      <p:sp>
        <p:nvSpPr>
          <p:cNvPr id="4" name="Slide Number Placeholder 3"/>
          <p:cNvSpPr>
            <a:spLocks noGrp="1"/>
          </p:cNvSpPr>
          <p:nvPr>
            <p:ph type="sldNum" sz="quarter" idx="12"/>
          </p:nvPr>
        </p:nvSpPr>
        <p:spPr/>
        <p:txBody>
          <a:bodyPr/>
          <a:lstStyle/>
          <a:p>
            <a:fld id="{7AE3418D-F840-4861-8C53-30DC91FD2840}" type="slidenum">
              <a:rPr lang="en-US" smtClean="0"/>
              <a:t>8</a:t>
            </a:fld>
            <a:endParaRPr lang="en-US" dirty="0"/>
          </a:p>
        </p:txBody>
      </p:sp>
      <p:sp>
        <p:nvSpPr>
          <p:cNvPr id="5" name="Content Placeholder 4"/>
          <p:cNvSpPr>
            <a:spLocks noGrp="1"/>
          </p:cNvSpPr>
          <p:nvPr>
            <p:ph idx="1"/>
          </p:nvPr>
        </p:nvSpPr>
        <p:spPr>
          <a:xfrm>
            <a:off x="838200" y="1328319"/>
            <a:ext cx="10515600" cy="5101583"/>
          </a:xfrm>
        </p:spPr>
        <p:txBody>
          <a:bodyPr>
            <a:normAutofit/>
          </a:bodyPr>
          <a:lstStyle/>
          <a:p>
            <a:pPr marL="228600" indent="-228600">
              <a:lnSpc>
                <a:spcPct val="100000"/>
              </a:lnSpc>
              <a:spcBef>
                <a:spcPts val="0"/>
              </a:spcBef>
              <a:buFont typeface="+mj-lt"/>
              <a:buAutoNum type="arabicPeriod" startAt="7"/>
            </a:pPr>
            <a:endParaRPr lang="en-US" sz="800" dirty="0"/>
          </a:p>
          <a:p>
            <a:pPr marL="228600" indent="-228600">
              <a:lnSpc>
                <a:spcPct val="100000"/>
              </a:lnSpc>
              <a:spcBef>
                <a:spcPts val="0"/>
              </a:spcBef>
              <a:buFont typeface="+mj-lt"/>
              <a:buAutoNum type="arabicPeriod" startAt="7"/>
            </a:pPr>
            <a:endParaRPr lang="en-US" sz="800" dirty="0"/>
          </a:p>
          <a:p>
            <a:pPr marL="514350" indent="-514350">
              <a:lnSpc>
                <a:spcPct val="120000"/>
              </a:lnSpc>
              <a:spcBef>
                <a:spcPts val="0"/>
              </a:spcBef>
              <a:buFont typeface="+mj-lt"/>
              <a:buAutoNum type="arabicPeriod" startAt="5"/>
            </a:pPr>
            <a:r>
              <a:rPr lang="en-US" dirty="0"/>
              <a:t>Continued Growth Without Planning and New Transportation Investments may Impact Will County’s Economic Competitiveness and Quality of Life.</a:t>
            </a:r>
          </a:p>
          <a:p>
            <a:pPr marL="228600" indent="-228600">
              <a:lnSpc>
                <a:spcPct val="120000"/>
              </a:lnSpc>
              <a:spcBef>
                <a:spcPts val="0"/>
              </a:spcBef>
              <a:buFont typeface="+mj-lt"/>
              <a:buAutoNum type="arabicPeriod" startAt="5"/>
            </a:pPr>
            <a:endParaRPr lang="en-US" sz="800" dirty="0"/>
          </a:p>
          <a:p>
            <a:pPr marL="514350" indent="-514350">
              <a:lnSpc>
                <a:spcPct val="120000"/>
              </a:lnSpc>
              <a:spcBef>
                <a:spcPts val="0"/>
              </a:spcBef>
              <a:buFont typeface="+mj-lt"/>
              <a:buAutoNum type="arabicPeriod" startAt="5"/>
            </a:pPr>
            <a:r>
              <a:rPr lang="en-US" dirty="0"/>
              <a:t>Funding and Institutional Issues Make it Difficult to Invest in Freight Projects.</a:t>
            </a:r>
          </a:p>
          <a:p>
            <a:pPr marL="228600" indent="-228600">
              <a:lnSpc>
                <a:spcPct val="120000"/>
              </a:lnSpc>
              <a:spcBef>
                <a:spcPts val="0"/>
              </a:spcBef>
              <a:buFont typeface="+mj-lt"/>
              <a:buAutoNum type="arabicPeriod" startAt="5"/>
            </a:pPr>
            <a:endParaRPr lang="en-US" sz="800" dirty="0"/>
          </a:p>
          <a:p>
            <a:pPr marL="514350" indent="-514350">
              <a:lnSpc>
                <a:spcPct val="120000"/>
              </a:lnSpc>
              <a:spcBef>
                <a:spcPts val="0"/>
              </a:spcBef>
              <a:buFont typeface="+mj-lt"/>
              <a:buAutoNum type="arabicPeriod" startAt="5"/>
            </a:pPr>
            <a:r>
              <a:rPr lang="en-US" dirty="0"/>
              <a:t>Will County Needs Regional, State, and National Funding Support</a:t>
            </a:r>
            <a:r>
              <a:rPr lang="en-US" dirty="0">
                <a:solidFill>
                  <a:srgbClr val="005DA2"/>
                </a:solidFill>
              </a:rPr>
              <a:t>.</a:t>
            </a:r>
            <a:endParaRPr lang="en-US" sz="1400" dirty="0"/>
          </a:p>
        </p:txBody>
      </p:sp>
    </p:spTree>
    <p:extLst>
      <p:ext uri="{BB962C8B-B14F-4D97-AF65-F5344CB8AC3E}">
        <p14:creationId xmlns:p14="http://schemas.microsoft.com/office/powerpoint/2010/main" val="26407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 Analysis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1092621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4B0F0F296F6A4BBCED56686D290F76" ma:contentTypeVersion="6" ma:contentTypeDescription="Create a new document." ma:contentTypeScope="" ma:versionID="18ac52619c29e3f490a0fd83e69f0875">
  <xsd:schema xmlns:xsd="http://www.w3.org/2001/XMLSchema" xmlns:xs="http://www.w3.org/2001/XMLSchema" xmlns:p="http://schemas.microsoft.com/office/2006/metadata/properties" xmlns:ns2="fe89184a-e9d1-4cd8-8b28-7d1ef20f7f88" xmlns:ns3="2e210229-3e99-4f1e-8a3e-5ccb0b20daf5" targetNamespace="http://schemas.microsoft.com/office/2006/metadata/properties" ma:root="true" ma:fieldsID="e21e9f5889e66abf22a959b2e5fca0e0" ns2:_="" ns3:_="">
    <xsd:import namespace="fe89184a-e9d1-4cd8-8b28-7d1ef20f7f88"/>
    <xsd:import namespace="2e210229-3e99-4f1e-8a3e-5ccb0b20daf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9184a-e9d1-4cd8-8b28-7d1ef20f7f8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e210229-3e99-4f1e-8a3e-5ccb0b20daf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9C493F-1090-4A58-96EE-988D6A4214E8}">
  <ds:schemaRefs>
    <ds:schemaRef ds:uri="http://schemas.microsoft.com/sharepoint/v3/contenttype/forms"/>
  </ds:schemaRefs>
</ds:datastoreItem>
</file>

<file path=customXml/itemProps2.xml><?xml version="1.0" encoding="utf-8"?>
<ds:datastoreItem xmlns:ds="http://schemas.openxmlformats.org/officeDocument/2006/customXml" ds:itemID="{AFD5C050-A6AE-4049-BDA5-15B925AE6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9184a-e9d1-4cd8-8b28-7d1ef20f7f88"/>
    <ds:schemaRef ds:uri="2e210229-3e99-4f1e-8a3e-5ccb0b20da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A6235-6309-4102-BA86-1F5FE246800D}">
  <ds:schemaRefs>
    <ds:schemaRef ds:uri="http://schemas.openxmlformats.org/package/2006/metadata/core-properties"/>
    <ds:schemaRef ds:uri="fe89184a-e9d1-4cd8-8b28-7d1ef20f7f88"/>
    <ds:schemaRef ds:uri="http://schemas.microsoft.com/office/2006/documentManagement/types"/>
    <ds:schemaRef ds:uri="http://purl.org/dc/terms/"/>
    <ds:schemaRef ds:uri="http://schemas.microsoft.com/office/2006/metadata/properties"/>
    <ds:schemaRef ds:uri="http://purl.org/dc/elements/1.1/"/>
    <ds:schemaRef ds:uri="http://purl.org/dc/dcmitype/"/>
    <ds:schemaRef ds:uri="http://schemas.microsoft.com/office/infopath/2007/PartnerControls"/>
    <ds:schemaRef ds:uri="2e210229-3e99-4f1e-8a3e-5ccb0b20da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4258</TotalTime>
  <Words>577</Words>
  <Application>Microsoft Office PowerPoint</Application>
  <PresentationFormat>Widescreen</PresentationFormat>
  <Paragraphs>126</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Bernard MT Condensed</vt:lpstr>
      <vt:lpstr>Calibri</vt:lpstr>
      <vt:lpstr>Wingdings</vt:lpstr>
      <vt:lpstr>Office Theme</vt:lpstr>
      <vt:lpstr>PowerPoint Presentation</vt:lpstr>
      <vt:lpstr>Will County Executive   Will County Board Will County Department of Transportation  Will County Land Use Department Chicago Metropolitan Agency for Planning  Will County Freight Advisory Council             Will County Environmental Stakeholder Organizations </vt:lpstr>
      <vt:lpstr>Key Findings</vt:lpstr>
      <vt:lpstr>The Importance of Freight in Will County</vt:lpstr>
      <vt:lpstr>What do Freight Flows in Will County Look Like?</vt:lpstr>
      <vt:lpstr>PowerPoint Presentation</vt:lpstr>
      <vt:lpstr>Key Findings </vt:lpstr>
      <vt:lpstr>Key Findings </vt:lpstr>
      <vt:lpstr>Select Analysis</vt:lpstr>
      <vt:lpstr>PowerPoint Presentation</vt:lpstr>
      <vt:lpstr>PowerPoint Presentation</vt:lpstr>
      <vt:lpstr>Recommendations</vt:lpstr>
      <vt:lpstr>What programs or policies can Will County adopt to improve freight and quality of life?</vt:lpstr>
      <vt:lpstr>Plan  Recommendations</vt:lpstr>
      <vt:lpstr>Key Freight Projects</vt:lpstr>
      <vt:lpstr>Key Freight Projects</vt:lpstr>
      <vt:lpstr>Investments to Improve the National Freight Network</vt:lpstr>
      <vt:lpstr>PowerPoint Presentation</vt:lpstr>
      <vt:lpstr>Plan Implementation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County Freight Plan</dc:title>
  <dc:creator>Colin Fleming</dc:creator>
  <cp:lastModifiedBy>Ann Schneider</cp:lastModifiedBy>
  <cp:revision>318</cp:revision>
  <cp:lastPrinted>2017-12-06T22:43:28Z</cp:lastPrinted>
  <dcterms:created xsi:type="dcterms:W3CDTF">2016-10-31T18:23:22Z</dcterms:created>
  <dcterms:modified xsi:type="dcterms:W3CDTF">2018-01-05T00:00:07Z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0x010100074B0F0F296F6A4BBCED56686D290F76</vt:lpwstr>
  </property>
</Properties>
</file>