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56" r:id="rId1"/>
  </p:sldMasterIdLst>
  <p:notesMasterIdLst>
    <p:notesMasterId r:id="rId18"/>
  </p:notesMasterIdLst>
  <p:handoutMasterIdLst>
    <p:handoutMasterId r:id="rId19"/>
  </p:handoutMasterIdLst>
  <p:sldIdLst>
    <p:sldId id="273" r:id="rId2"/>
    <p:sldId id="347" r:id="rId3"/>
    <p:sldId id="339" r:id="rId4"/>
    <p:sldId id="353" r:id="rId5"/>
    <p:sldId id="343" r:id="rId6"/>
    <p:sldId id="350" r:id="rId7"/>
    <p:sldId id="351" r:id="rId8"/>
    <p:sldId id="338" r:id="rId9"/>
    <p:sldId id="344" r:id="rId10"/>
    <p:sldId id="348" r:id="rId11"/>
    <p:sldId id="354" r:id="rId12"/>
    <p:sldId id="341" r:id="rId13"/>
    <p:sldId id="340" r:id="rId14"/>
    <p:sldId id="352" r:id="rId15"/>
    <p:sldId id="346" r:id="rId16"/>
    <p:sldId id="275" r:id="rId17"/>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A42C"/>
    <a:srgbClr val="80CAFF"/>
    <a:srgbClr val="7ABC32"/>
    <a:srgbClr val="99FF66"/>
    <a:srgbClr val="990000"/>
    <a:srgbClr val="337319"/>
    <a:srgbClr val="008ED3"/>
    <a:srgbClr val="00508B"/>
    <a:srgbClr val="D9E1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75" autoAdjust="0"/>
    <p:restoredTop sz="86538" autoAdjust="0"/>
  </p:normalViewPr>
  <p:slideViewPr>
    <p:cSldViewPr>
      <p:cViewPr>
        <p:scale>
          <a:sx n="100" d="100"/>
          <a:sy n="100" d="100"/>
        </p:scale>
        <p:origin x="-7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map.local\shared\Projects_FY13\Policy%20Development%20and%20Analysis\Policy%20Updates\Quarterly%20Housing%20and%20Development%20Updates\Census\Q4Building%20Permit%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397716973439936E-2"/>
          <c:y val="3.1972698877003228E-2"/>
          <c:w val="0.90080316982200059"/>
          <c:h val="0.89588431035753358"/>
        </c:manualLayout>
      </c:layout>
      <c:barChart>
        <c:barDir val="col"/>
        <c:grouping val="clustered"/>
        <c:varyColors val="0"/>
        <c:ser>
          <c:idx val="0"/>
          <c:order val="0"/>
          <c:tx>
            <c:strRef>
              <c:f>'MFH Permits - Chi_Cook_Collars'!$B$1</c:f>
              <c:strCache>
                <c:ptCount val="1"/>
                <c:pt idx="0">
                  <c:v>Chicago</c:v>
                </c:pt>
              </c:strCache>
            </c:strRef>
          </c:tx>
          <c:invertIfNegative val="0"/>
          <c:cat>
            <c:numRef>
              <c:f>'MFH Permits - Chi_Cook_Collars'!$A$2:$A$18</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'MFH Permits - Chi_Cook_Collars'!$B$2:$B$18</c:f>
              <c:numCache>
                <c:formatCode>_(* #,##0_);_(* \(#,##0\);_(* "-"??_);_(@_)</c:formatCode>
                <c:ptCount val="17"/>
                <c:pt idx="0">
                  <c:v>2263</c:v>
                </c:pt>
                <c:pt idx="1">
                  <c:v>2425</c:v>
                </c:pt>
                <c:pt idx="2">
                  <c:v>2749</c:v>
                </c:pt>
                <c:pt idx="3">
                  <c:v>4561</c:v>
                </c:pt>
                <c:pt idx="4">
                  <c:v>5277</c:v>
                </c:pt>
                <c:pt idx="5">
                  <c:v>5786</c:v>
                </c:pt>
                <c:pt idx="6">
                  <c:v>7774</c:v>
                </c:pt>
                <c:pt idx="7">
                  <c:v>7115</c:v>
                </c:pt>
                <c:pt idx="8">
                  <c:v>5133</c:v>
                </c:pt>
                <c:pt idx="9">
                  <c:v>9252</c:v>
                </c:pt>
                <c:pt idx="10">
                  <c:v>12668</c:v>
                </c:pt>
                <c:pt idx="11">
                  <c:v>12591</c:v>
                </c:pt>
                <c:pt idx="12">
                  <c:v>6855</c:v>
                </c:pt>
                <c:pt idx="13">
                  <c:v>1128</c:v>
                </c:pt>
                <c:pt idx="14">
                  <c:v>1713</c:v>
                </c:pt>
                <c:pt idx="15">
                  <c:v>2392</c:v>
                </c:pt>
                <c:pt idx="16">
                  <c:v>1673</c:v>
                </c:pt>
              </c:numCache>
            </c:numRef>
          </c:val>
        </c:ser>
        <c:ser>
          <c:idx val="1"/>
          <c:order val="1"/>
          <c:tx>
            <c:strRef>
              <c:f>'MFH Permits - Chi_Cook_Collars'!$C$1</c:f>
              <c:strCache>
                <c:ptCount val="1"/>
                <c:pt idx="0">
                  <c:v>Suburban Cook</c:v>
                </c:pt>
              </c:strCache>
            </c:strRef>
          </c:tx>
          <c:invertIfNegative val="0"/>
          <c:cat>
            <c:numRef>
              <c:f>'MFH Permits - Chi_Cook_Collars'!$A$2:$A$18</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'MFH Permits - Chi_Cook_Collars'!$C$2:$C$18</c:f>
              <c:numCache>
                <c:formatCode>_(* #,##0_);_(* \(#,##0\);_(* "-"??_);_(@_)</c:formatCode>
                <c:ptCount val="17"/>
                <c:pt idx="0">
                  <c:v>2097</c:v>
                </c:pt>
                <c:pt idx="1">
                  <c:v>2485</c:v>
                </c:pt>
                <c:pt idx="2">
                  <c:v>1556</c:v>
                </c:pt>
                <c:pt idx="3">
                  <c:v>1450</c:v>
                </c:pt>
                <c:pt idx="4">
                  <c:v>1231</c:v>
                </c:pt>
                <c:pt idx="5">
                  <c:v>1968</c:v>
                </c:pt>
                <c:pt idx="6">
                  <c:v>2866</c:v>
                </c:pt>
                <c:pt idx="7">
                  <c:v>2551</c:v>
                </c:pt>
                <c:pt idx="8">
                  <c:v>2939</c:v>
                </c:pt>
                <c:pt idx="9">
                  <c:v>3440</c:v>
                </c:pt>
                <c:pt idx="10">
                  <c:v>2217</c:v>
                </c:pt>
                <c:pt idx="11">
                  <c:v>1210</c:v>
                </c:pt>
                <c:pt idx="12">
                  <c:v>534</c:v>
                </c:pt>
                <c:pt idx="13">
                  <c:v>269</c:v>
                </c:pt>
                <c:pt idx="14">
                  <c:v>296</c:v>
                </c:pt>
                <c:pt idx="15">
                  <c:v>266</c:v>
                </c:pt>
                <c:pt idx="16">
                  <c:v>633</c:v>
                </c:pt>
              </c:numCache>
            </c:numRef>
          </c:val>
        </c:ser>
        <c:ser>
          <c:idx val="2"/>
          <c:order val="2"/>
          <c:tx>
            <c:strRef>
              <c:f>'MFH Permits - Chi_Cook_Collars'!$D$1</c:f>
              <c:strCache>
                <c:ptCount val="1"/>
                <c:pt idx="0">
                  <c:v>Collar Counties</c:v>
                </c:pt>
              </c:strCache>
            </c:strRef>
          </c:tx>
          <c:spPr>
            <a:solidFill>
              <a:srgbClr val="FFC000"/>
            </a:solidFill>
          </c:spPr>
          <c:invertIfNegative val="0"/>
          <c:cat>
            <c:numRef>
              <c:f>'MFH Permits - Chi_Cook_Collars'!$A$2:$A$18</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'MFH Permits - Chi_Cook_Collars'!$D$2:$D$18</c:f>
              <c:numCache>
                <c:formatCode>_(* #,##0_);_(* \(#,##0\);_(* "-"??_);_(@_)</c:formatCode>
                <c:ptCount val="17"/>
                <c:pt idx="0">
                  <c:v>4899</c:v>
                </c:pt>
                <c:pt idx="1">
                  <c:v>3593</c:v>
                </c:pt>
                <c:pt idx="2">
                  <c:v>3753</c:v>
                </c:pt>
                <c:pt idx="3">
                  <c:v>4845</c:v>
                </c:pt>
                <c:pt idx="4">
                  <c:v>4068</c:v>
                </c:pt>
                <c:pt idx="5">
                  <c:v>4247</c:v>
                </c:pt>
                <c:pt idx="6">
                  <c:v>3381</c:v>
                </c:pt>
                <c:pt idx="7">
                  <c:v>2620</c:v>
                </c:pt>
                <c:pt idx="8">
                  <c:v>2079</c:v>
                </c:pt>
                <c:pt idx="9">
                  <c:v>2274</c:v>
                </c:pt>
                <c:pt idx="10">
                  <c:v>2175</c:v>
                </c:pt>
                <c:pt idx="11">
                  <c:v>1082</c:v>
                </c:pt>
                <c:pt idx="12">
                  <c:v>552</c:v>
                </c:pt>
                <c:pt idx="13">
                  <c:v>159</c:v>
                </c:pt>
                <c:pt idx="14">
                  <c:v>633</c:v>
                </c:pt>
                <c:pt idx="15">
                  <c:v>396</c:v>
                </c:pt>
                <c:pt idx="16">
                  <c:v>1050</c:v>
                </c:pt>
              </c:numCache>
            </c:numRef>
          </c:val>
        </c:ser>
        <c:dLbls>
          <c:showLegendKey val="0"/>
          <c:showVal val="0"/>
          <c:showCatName val="0"/>
          <c:showSerName val="0"/>
          <c:showPercent val="0"/>
          <c:showBubbleSize val="0"/>
        </c:dLbls>
        <c:gapWidth val="150"/>
        <c:axId val="90832896"/>
        <c:axId val="90834432"/>
      </c:barChart>
      <c:catAx>
        <c:axId val="90832896"/>
        <c:scaling>
          <c:orientation val="minMax"/>
        </c:scaling>
        <c:delete val="0"/>
        <c:axPos val="b"/>
        <c:numFmt formatCode="General" sourceLinked="1"/>
        <c:majorTickMark val="out"/>
        <c:minorTickMark val="none"/>
        <c:tickLblPos val="nextTo"/>
        <c:crossAx val="90834432"/>
        <c:crosses val="autoZero"/>
        <c:auto val="1"/>
        <c:lblAlgn val="ctr"/>
        <c:lblOffset val="100"/>
        <c:noMultiLvlLbl val="0"/>
      </c:catAx>
      <c:valAx>
        <c:axId val="90834432"/>
        <c:scaling>
          <c:orientation val="minMax"/>
        </c:scaling>
        <c:delete val="0"/>
        <c:axPos val="l"/>
        <c:majorGridlines/>
        <c:numFmt formatCode="_(* #,##0_);_(* \(#,##0\);_(* &quot;-&quot;??_);_(@_)" sourceLinked="1"/>
        <c:majorTickMark val="out"/>
        <c:minorTickMark val="in"/>
        <c:tickLblPos val="nextTo"/>
        <c:crossAx val="90832896"/>
        <c:crosses val="autoZero"/>
        <c:crossBetween val="between"/>
      </c:valAx>
    </c:plotArea>
    <c:legend>
      <c:legendPos val="r"/>
      <c:layout>
        <c:manualLayout>
          <c:xMode val="edge"/>
          <c:yMode val="edge"/>
          <c:x val="0.84285000960245826"/>
          <c:y val="3.3119164640057139E-2"/>
          <c:w val="0.13489924157426406"/>
          <c:h val="0.12166663832247751"/>
        </c:manualLayout>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04820" cy="461010"/>
          </a:xfrm>
          <a:prstGeom prst="rect">
            <a:avLst/>
          </a:prstGeom>
        </p:spPr>
        <p:txBody>
          <a:bodyPr vert="horz" lIns="92293" tIns="46147" rIns="92293" bIns="46147" rtlCol="0"/>
          <a:lstStyle>
            <a:lvl1pPr algn="l">
              <a:defRPr sz="1200"/>
            </a:lvl1pPr>
          </a:lstStyle>
          <a:p>
            <a:endParaRPr lang="en-US" dirty="0"/>
          </a:p>
        </p:txBody>
      </p:sp>
      <p:sp>
        <p:nvSpPr>
          <p:cNvPr id="3" name="Date Placeholder 2"/>
          <p:cNvSpPr>
            <a:spLocks noGrp="1"/>
          </p:cNvSpPr>
          <p:nvPr>
            <p:ph type="dt" sz="quarter" idx="1"/>
          </p:nvPr>
        </p:nvSpPr>
        <p:spPr>
          <a:xfrm>
            <a:off x="3927777" y="0"/>
            <a:ext cx="3004820" cy="461010"/>
          </a:xfrm>
          <a:prstGeom prst="rect">
            <a:avLst/>
          </a:prstGeom>
        </p:spPr>
        <p:txBody>
          <a:bodyPr vert="horz" lIns="92293" tIns="46147" rIns="92293" bIns="46147" rtlCol="0"/>
          <a:lstStyle>
            <a:lvl1pPr algn="r">
              <a:defRPr sz="1200"/>
            </a:lvl1pPr>
          </a:lstStyle>
          <a:p>
            <a:fld id="{2E1365C2-0559-441E-9387-0DA2D32509AA}" type="datetimeFigureOut">
              <a:rPr lang="en-US" smtClean="0"/>
              <a:t>3/19/2013</a:t>
            </a:fld>
            <a:endParaRPr lang="en-US" dirty="0"/>
          </a:p>
        </p:txBody>
      </p:sp>
      <p:sp>
        <p:nvSpPr>
          <p:cNvPr id="4" name="Footer Placeholder 3"/>
          <p:cNvSpPr>
            <a:spLocks noGrp="1"/>
          </p:cNvSpPr>
          <p:nvPr>
            <p:ph type="ftr" sz="quarter" idx="2"/>
          </p:nvPr>
        </p:nvSpPr>
        <p:spPr>
          <a:xfrm>
            <a:off x="2" y="8757591"/>
            <a:ext cx="3004820" cy="461010"/>
          </a:xfrm>
          <a:prstGeom prst="rect">
            <a:avLst/>
          </a:prstGeom>
        </p:spPr>
        <p:txBody>
          <a:bodyPr vert="horz" lIns="92293" tIns="46147" rIns="92293" bIns="4614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777" y="8757591"/>
            <a:ext cx="3004820" cy="461010"/>
          </a:xfrm>
          <a:prstGeom prst="rect">
            <a:avLst/>
          </a:prstGeom>
        </p:spPr>
        <p:txBody>
          <a:bodyPr vert="horz" lIns="92293" tIns="46147" rIns="92293" bIns="46147" rtlCol="0" anchor="b"/>
          <a:lstStyle>
            <a:lvl1pPr algn="r">
              <a:defRPr sz="1200"/>
            </a:lvl1pPr>
          </a:lstStyle>
          <a:p>
            <a:fld id="{54AD482E-32A6-4949-937F-BB60ECB196D6}" type="slidenum">
              <a:rPr lang="en-US" smtClean="0"/>
              <a:t>‹#›</a:t>
            </a:fld>
            <a:endParaRPr lang="en-US" dirty="0"/>
          </a:p>
        </p:txBody>
      </p:sp>
    </p:spTree>
    <p:extLst>
      <p:ext uri="{BB962C8B-B14F-4D97-AF65-F5344CB8AC3E}">
        <p14:creationId xmlns:p14="http://schemas.microsoft.com/office/powerpoint/2010/main" val="2984876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04820" cy="461010"/>
          </a:xfrm>
          <a:prstGeom prst="rect">
            <a:avLst/>
          </a:prstGeom>
        </p:spPr>
        <p:txBody>
          <a:bodyPr vert="horz" lIns="92293" tIns="46147" rIns="92293" bIns="46147" rtlCol="0"/>
          <a:lstStyle>
            <a:lvl1pPr algn="l">
              <a:defRPr sz="1200"/>
            </a:lvl1pPr>
          </a:lstStyle>
          <a:p>
            <a:endParaRPr lang="en-US" dirty="0"/>
          </a:p>
        </p:txBody>
      </p:sp>
      <p:sp>
        <p:nvSpPr>
          <p:cNvPr id="3" name="Date Placeholder 2"/>
          <p:cNvSpPr>
            <a:spLocks noGrp="1"/>
          </p:cNvSpPr>
          <p:nvPr>
            <p:ph type="dt" idx="1"/>
          </p:nvPr>
        </p:nvSpPr>
        <p:spPr>
          <a:xfrm>
            <a:off x="3927777" y="0"/>
            <a:ext cx="3004820" cy="461010"/>
          </a:xfrm>
          <a:prstGeom prst="rect">
            <a:avLst/>
          </a:prstGeom>
        </p:spPr>
        <p:txBody>
          <a:bodyPr vert="horz" lIns="92293" tIns="46147" rIns="92293" bIns="46147" rtlCol="0"/>
          <a:lstStyle>
            <a:lvl1pPr algn="r">
              <a:defRPr sz="1200"/>
            </a:lvl1pPr>
          </a:lstStyle>
          <a:p>
            <a:fld id="{B20D214D-93DA-4502-91A9-14EE886090EB}" type="datetimeFigureOut">
              <a:rPr lang="en-US" smtClean="0"/>
              <a:t>3/19/2013</a:t>
            </a:fld>
            <a:endParaRPr lang="en-US" dirty="0"/>
          </a:p>
        </p:txBody>
      </p:sp>
      <p:sp>
        <p:nvSpPr>
          <p:cNvPr id="4" name="Slide Image Placeholder 3"/>
          <p:cNvSpPr>
            <a:spLocks noGrp="1" noRot="1" noChangeAspect="1"/>
          </p:cNvSpPr>
          <p:nvPr>
            <p:ph type="sldImg" idx="2"/>
          </p:nvPr>
        </p:nvSpPr>
        <p:spPr>
          <a:xfrm>
            <a:off x="1163638" y="690563"/>
            <a:ext cx="4608512" cy="3457575"/>
          </a:xfrm>
          <a:prstGeom prst="rect">
            <a:avLst/>
          </a:prstGeom>
          <a:noFill/>
          <a:ln w="12700">
            <a:solidFill>
              <a:prstClr val="black"/>
            </a:solidFill>
          </a:ln>
        </p:spPr>
        <p:txBody>
          <a:bodyPr vert="horz" lIns="92293" tIns="46147" rIns="92293" bIns="46147" rtlCol="0" anchor="ctr"/>
          <a:lstStyle/>
          <a:p>
            <a:endParaRPr lang="en-US" dirty="0"/>
          </a:p>
        </p:txBody>
      </p:sp>
      <p:sp>
        <p:nvSpPr>
          <p:cNvPr id="5" name="Notes Placeholder 4"/>
          <p:cNvSpPr>
            <a:spLocks noGrp="1"/>
          </p:cNvSpPr>
          <p:nvPr>
            <p:ph type="body" sz="quarter" idx="3"/>
          </p:nvPr>
        </p:nvSpPr>
        <p:spPr>
          <a:xfrm>
            <a:off x="693421" y="4379596"/>
            <a:ext cx="5547360" cy="4149090"/>
          </a:xfrm>
          <a:prstGeom prst="rect">
            <a:avLst/>
          </a:prstGeom>
        </p:spPr>
        <p:txBody>
          <a:bodyPr vert="horz" lIns="92293" tIns="46147" rIns="92293" bIns="4614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757591"/>
            <a:ext cx="3004820" cy="461010"/>
          </a:xfrm>
          <a:prstGeom prst="rect">
            <a:avLst/>
          </a:prstGeom>
        </p:spPr>
        <p:txBody>
          <a:bodyPr vert="horz" lIns="92293" tIns="46147" rIns="92293" bIns="4614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7" y="8757591"/>
            <a:ext cx="3004820" cy="461010"/>
          </a:xfrm>
          <a:prstGeom prst="rect">
            <a:avLst/>
          </a:prstGeom>
        </p:spPr>
        <p:txBody>
          <a:bodyPr vert="horz" lIns="92293" tIns="46147" rIns="92293" bIns="46147" rtlCol="0" anchor="b"/>
          <a:lstStyle>
            <a:lvl1pPr algn="r">
              <a:defRPr sz="1200"/>
            </a:lvl1pPr>
          </a:lstStyle>
          <a:p>
            <a:fld id="{97A57A0D-590D-40A3-B0BA-F5B791A3E248}" type="slidenum">
              <a:rPr lang="en-US" smtClean="0"/>
              <a:t>‹#›</a:t>
            </a:fld>
            <a:endParaRPr lang="en-US" dirty="0"/>
          </a:p>
        </p:txBody>
      </p:sp>
    </p:spTree>
    <p:extLst>
      <p:ext uri="{BB962C8B-B14F-4D97-AF65-F5344CB8AC3E}">
        <p14:creationId xmlns:p14="http://schemas.microsoft.com/office/powerpoint/2010/main" val="1681580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844F2B31-DA1D-4EF5-AB5B-666A55408ADA}" type="slidenum">
              <a:rPr lang="en-US"/>
              <a:pPr/>
              <a:t>1</a:t>
            </a:fld>
            <a:endParaRPr lang="en-US" dirty="0"/>
          </a:p>
        </p:txBody>
      </p:sp>
      <p:sp>
        <p:nvSpPr>
          <p:cNvPr id="477186" name="Rectangle 2"/>
          <p:cNvSpPr>
            <a:spLocks noGrp="1" noRot="1" noChangeAspect="1" noChangeArrowheads="1" noTextEdit="1"/>
          </p:cNvSpPr>
          <p:nvPr>
            <p:ph type="sldImg"/>
          </p:nvPr>
        </p:nvSpPr>
        <p:spPr>
          <a:ln/>
        </p:spPr>
      </p:sp>
      <p:sp>
        <p:nvSpPr>
          <p:cNvPr id="477187" name="Rectangle 3"/>
          <p:cNvSpPr>
            <a:spLocks noGrp="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Multifamily decreasing</a:t>
            </a:r>
            <a:r>
              <a:rPr lang="en-US" baseline="0" dirty="0" smtClean="0"/>
              <a:t> in the suburbs and increasing in the Chicago – Except this quarter. Explain the 5 developments that went online.</a:t>
            </a:r>
          </a:p>
          <a:p>
            <a:r>
              <a:rPr lang="en-US" baseline="0" dirty="0" smtClean="0"/>
              <a:t>SFH on the increase percentage-wise </a:t>
            </a:r>
            <a:endParaRPr lang="en-US" dirty="0" smtClean="0"/>
          </a:p>
          <a:p>
            <a:endParaRPr lang="en-US" dirty="0" smtClean="0"/>
          </a:p>
          <a:p>
            <a:r>
              <a:rPr lang="en-US" dirty="0" smtClean="0"/>
              <a:t>Note issues:</a:t>
            </a:r>
          </a:p>
          <a:p>
            <a:pPr marL="169557" indent="-169557">
              <a:buFontTx/>
              <a:buChar char="-"/>
            </a:pPr>
            <a:r>
              <a:rPr lang="en-US" baseline="0" dirty="0" smtClean="0"/>
              <a:t>Census tracking does not get 100% of multifamily units (particularly low-income, but there is also the “illegal unit problem”)</a:t>
            </a:r>
          </a:p>
          <a:p>
            <a:pPr marL="169557" indent="-169557">
              <a:buFontTx/>
              <a:buChar char="-"/>
            </a:pPr>
            <a:r>
              <a:rPr lang="en-US" baseline="0" dirty="0" smtClean="0"/>
              <a:t>However, the trend is problematic – most MFH is in Chicago, at the same time that the population is aging and </a:t>
            </a:r>
            <a:r>
              <a:rPr lang="en-US" baseline="0" dirty="0" err="1" smtClean="0"/>
              <a:t>Millennials</a:t>
            </a:r>
            <a:r>
              <a:rPr lang="en-US" baseline="0" dirty="0" smtClean="0"/>
              <a:t> are looking for their own homes. As a region, we need to provide more housing options for people at all stages of life – in the suburbs, too. </a:t>
            </a:r>
          </a:p>
          <a:p>
            <a:pPr marL="169557" indent="-169557">
              <a:buFontTx/>
              <a:buChar char="-"/>
            </a:pPr>
            <a:endParaRPr lang="en-US" baseline="0" dirty="0" smtClean="0"/>
          </a:p>
          <a:p>
            <a:r>
              <a:rPr lang="en-US" baseline="0" dirty="0" smtClean="0"/>
              <a:t>Talk about trend line – Chicago, suburban Cook and DuPage are currently grabbing a larger share of SFH than they historically have, Outer county MFH this year so far is much higher than normal. Both of these could be a trend or they could be a blip. </a:t>
            </a:r>
          </a:p>
          <a:p>
            <a:r>
              <a:rPr lang="en-US" baseline="0" dirty="0" smtClean="0"/>
              <a:t>Talk about rental options – </a:t>
            </a:r>
            <a:r>
              <a:rPr lang="en-US" baseline="0" dirty="0" err="1" smtClean="0"/>
              <a:t>acs</a:t>
            </a:r>
            <a:r>
              <a:rPr lang="en-US" baseline="0" dirty="0" smtClean="0"/>
              <a:t> trends on slow increase of SFH rental, ~30,000 more SFH for-rent units over the last decade, but lost about 70,000 rental MFH over the same time period. TH rental made up the gap.</a:t>
            </a:r>
          </a:p>
        </p:txBody>
      </p:sp>
      <p:sp>
        <p:nvSpPr>
          <p:cNvPr id="4" name="Slide Number Placeholder 3"/>
          <p:cNvSpPr>
            <a:spLocks noGrp="1"/>
          </p:cNvSpPr>
          <p:nvPr>
            <p:ph type="sldNum" sz="quarter" idx="10"/>
          </p:nvPr>
        </p:nvSpPr>
        <p:spPr/>
        <p:txBody>
          <a:bodyPr/>
          <a:lstStyle/>
          <a:p>
            <a:fld id="{97A57A0D-590D-40A3-B0BA-F5B791A3E248}" type="slidenum">
              <a:rPr lang="en-US" smtClean="0"/>
              <a:t>10</a:t>
            </a:fld>
            <a:endParaRPr lang="en-US" dirty="0"/>
          </a:p>
        </p:txBody>
      </p:sp>
    </p:spTree>
    <p:extLst>
      <p:ext uri="{BB962C8B-B14F-4D97-AF65-F5344CB8AC3E}">
        <p14:creationId xmlns:p14="http://schemas.microsoft.com/office/powerpoint/2010/main" val="4267013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A57A0D-590D-40A3-B0BA-F5B791A3E248}" type="slidenum">
              <a:rPr lang="en-US" smtClean="0"/>
              <a:t>11</a:t>
            </a:fld>
            <a:endParaRPr lang="en-US" dirty="0"/>
          </a:p>
        </p:txBody>
      </p:sp>
    </p:spTree>
    <p:extLst>
      <p:ext uri="{BB962C8B-B14F-4D97-AF65-F5344CB8AC3E}">
        <p14:creationId xmlns:p14="http://schemas.microsoft.com/office/powerpoint/2010/main" val="142085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THE COLORS/BARS</a:t>
            </a:r>
          </a:p>
          <a:p>
            <a:r>
              <a:rPr lang="en-US" dirty="0" smtClean="0"/>
              <a:t>Major shakeup of most active metros for multifamily</a:t>
            </a:r>
            <a:r>
              <a:rPr lang="en-US" baseline="0" dirty="0" smtClean="0"/>
              <a:t> – most of the top are fast-growing</a:t>
            </a:r>
          </a:p>
          <a:p>
            <a:r>
              <a:rPr lang="en-US" baseline="0" dirty="0" smtClean="0"/>
              <a:t>Fastest growing metros are at the top. </a:t>
            </a:r>
          </a:p>
          <a:p>
            <a:r>
              <a:rPr lang="en-US" baseline="0" dirty="0" smtClean="0"/>
              <a:t>Chicago’s average rank is 41 (median 35). Best is 17 in 2007. Worst is 50</a:t>
            </a:r>
            <a:r>
              <a:rPr lang="en-US" baseline="30000" dirty="0" smtClean="0"/>
              <a:t>th</a:t>
            </a:r>
            <a:r>
              <a:rPr lang="en-US" baseline="0" dirty="0" smtClean="0"/>
              <a:t> in 2009.</a:t>
            </a:r>
          </a:p>
          <a:p>
            <a:pPr marL="169557" indent="-169557">
              <a:buFontTx/>
              <a:buChar char="-"/>
            </a:pPr>
            <a:r>
              <a:rPr lang="en-US" baseline="0" dirty="0" smtClean="0"/>
              <a:t>Some of the reason for the lag is our plethora of “other” rental options</a:t>
            </a:r>
          </a:p>
          <a:p>
            <a:pPr marL="621709" lvl="1" indent="-169557">
              <a:buFontTx/>
              <a:buChar char="-"/>
            </a:pPr>
            <a:r>
              <a:rPr lang="en-US" baseline="0" dirty="0" smtClean="0"/>
              <a:t>Failed condo projects that are now rental, as well as individual for-rent units</a:t>
            </a:r>
          </a:p>
          <a:p>
            <a:pPr marL="621709" lvl="1" indent="-169557">
              <a:buFontTx/>
              <a:buChar char="-"/>
            </a:pPr>
            <a:r>
              <a:rPr lang="en-US" baseline="0" dirty="0" smtClean="0"/>
              <a:t>Increasing rental of single family – about 30,000 units</a:t>
            </a:r>
          </a:p>
          <a:p>
            <a:pPr marL="169557" indent="-169557">
              <a:buFontTx/>
              <a:buChar char="-"/>
            </a:pPr>
            <a:r>
              <a:rPr lang="en-US" baseline="0" dirty="0" smtClean="0"/>
              <a:t>However, we’re behind. Other MSAs are exceeding their historic </a:t>
            </a:r>
            <a:r>
              <a:rPr lang="en-US" baseline="0" dirty="0" err="1" smtClean="0"/>
              <a:t>avgs</a:t>
            </a:r>
            <a:r>
              <a:rPr lang="en-US" baseline="0" dirty="0" smtClean="0"/>
              <a:t>, while we are at a fraction of ours</a:t>
            </a:r>
          </a:p>
          <a:p>
            <a:pPr marL="169557" indent="-169557">
              <a:buFontTx/>
              <a:buChar char="-"/>
            </a:pPr>
            <a:r>
              <a:rPr lang="en-US" baseline="0" dirty="0" smtClean="0"/>
              <a:t>WHY?</a:t>
            </a:r>
          </a:p>
          <a:p>
            <a:pPr marL="626757" lvl="1" indent="-169557">
              <a:buFontTx/>
              <a:buChar char="-"/>
            </a:pPr>
            <a:r>
              <a:rPr lang="en-US" baseline="0" dirty="0" smtClean="0"/>
              <a:t>Unemployment – our rate is higher than many other metros. Impacts household formation, migration</a:t>
            </a:r>
          </a:p>
          <a:p>
            <a:pPr marL="626757" lvl="1" indent="-169557">
              <a:buFontTx/>
              <a:buChar char="-"/>
            </a:pPr>
            <a:r>
              <a:rPr lang="en-US" baseline="0" dirty="0" smtClean="0"/>
              <a:t>Demographics – We have strong growth in the senior population, a growing multifamily demographic. BUT, our population of 25 to 29 year olds only grew by 1% between 2000 and 2010. Our population of 30 to 34 year-olds fell by nearly 7%. Nationally, 25-29 years olds increased by almost 9%, and 30 to 34 year olds decreased by a lesser 2.7%. Demographically, we’re attracting or retaining less of a key demographic for new housing – multifamily or detached. </a:t>
            </a:r>
          </a:p>
          <a:p>
            <a:pPr marL="169557" indent="-169557">
              <a:buFontTx/>
              <a:buChar char="-"/>
            </a:pPr>
            <a:endParaRPr lang="en-US" dirty="0"/>
          </a:p>
        </p:txBody>
      </p:sp>
      <p:sp>
        <p:nvSpPr>
          <p:cNvPr id="4" name="Slide Number Placeholder 3"/>
          <p:cNvSpPr>
            <a:spLocks noGrp="1"/>
          </p:cNvSpPr>
          <p:nvPr>
            <p:ph type="sldNum" sz="quarter" idx="10"/>
          </p:nvPr>
        </p:nvSpPr>
        <p:spPr/>
        <p:txBody>
          <a:bodyPr/>
          <a:lstStyle/>
          <a:p>
            <a:fld id="{97A57A0D-590D-40A3-B0BA-F5B791A3E248}" type="slidenum">
              <a:rPr lang="en-US" smtClean="0"/>
              <a:t>12</a:t>
            </a:fld>
            <a:endParaRPr lang="en-US" dirty="0"/>
          </a:p>
        </p:txBody>
      </p:sp>
    </p:spTree>
    <p:extLst>
      <p:ext uri="{BB962C8B-B14F-4D97-AF65-F5344CB8AC3E}">
        <p14:creationId xmlns:p14="http://schemas.microsoft.com/office/powerpoint/2010/main" val="1665085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THE BARS</a:t>
            </a:r>
            <a:endParaRPr lang="en-US" dirty="0" smtClean="0"/>
          </a:p>
          <a:p>
            <a:r>
              <a:rPr lang="en-US" dirty="0" smtClean="0"/>
              <a:t>NOTE: Averages</a:t>
            </a:r>
            <a:r>
              <a:rPr lang="en-US" baseline="0" dirty="0" smtClean="0"/>
              <a:t> are 2004 to present – they represent the boom</a:t>
            </a:r>
            <a:endParaRPr lang="en-US" dirty="0" smtClean="0"/>
          </a:p>
          <a:p>
            <a:r>
              <a:rPr lang="en-US" dirty="0" smtClean="0"/>
              <a:t>No</a:t>
            </a:r>
            <a:r>
              <a:rPr lang="en-US" baseline="0" dirty="0" smtClean="0"/>
              <a:t> region has exceeded its pre-recession per-person productivity, although some are getting closer to their “normal” this year.</a:t>
            </a:r>
          </a:p>
          <a:p>
            <a:r>
              <a:rPr lang="en-US" baseline="0" dirty="0" smtClean="0"/>
              <a:t>Chicago MSA’s average Q2 rank is 41 (median 39). best was 34 in 2006 and 2007, lowest was 49, 2010 to 2012</a:t>
            </a:r>
          </a:p>
          <a:p>
            <a:r>
              <a:rPr lang="en-US" baseline="0" dirty="0" smtClean="0"/>
              <a:t>Larger MSAs are generally near the bottom, but we are lower than we have been historically. </a:t>
            </a:r>
            <a:endParaRPr lang="en-US" dirty="0"/>
          </a:p>
        </p:txBody>
      </p:sp>
      <p:sp>
        <p:nvSpPr>
          <p:cNvPr id="4" name="Slide Number Placeholder 3"/>
          <p:cNvSpPr>
            <a:spLocks noGrp="1"/>
          </p:cNvSpPr>
          <p:nvPr>
            <p:ph type="sldNum" sz="quarter" idx="10"/>
          </p:nvPr>
        </p:nvSpPr>
        <p:spPr/>
        <p:txBody>
          <a:bodyPr/>
          <a:lstStyle/>
          <a:p>
            <a:fld id="{97A57A0D-590D-40A3-B0BA-F5B791A3E248}" type="slidenum">
              <a:rPr lang="en-US" smtClean="0"/>
              <a:t>13</a:t>
            </a:fld>
            <a:endParaRPr lang="en-US" dirty="0"/>
          </a:p>
        </p:txBody>
      </p:sp>
    </p:spTree>
    <p:extLst>
      <p:ext uri="{BB962C8B-B14F-4D97-AF65-F5344CB8AC3E}">
        <p14:creationId xmlns:p14="http://schemas.microsoft.com/office/powerpoint/2010/main" val="1321497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A57A0D-590D-40A3-B0BA-F5B791A3E248}" type="slidenum">
              <a:rPr lang="en-US" smtClean="0"/>
              <a:t>14</a:t>
            </a:fld>
            <a:endParaRPr lang="en-US" dirty="0"/>
          </a:p>
        </p:txBody>
      </p:sp>
    </p:spTree>
    <p:extLst>
      <p:ext uri="{BB962C8B-B14F-4D97-AF65-F5344CB8AC3E}">
        <p14:creationId xmlns:p14="http://schemas.microsoft.com/office/powerpoint/2010/main" val="2772274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A57A0D-590D-40A3-B0BA-F5B791A3E248}" type="slidenum">
              <a:rPr lang="en-US" smtClean="0"/>
              <a:t>15</a:t>
            </a:fld>
            <a:endParaRPr lang="en-US" dirty="0"/>
          </a:p>
        </p:txBody>
      </p:sp>
    </p:spTree>
    <p:extLst>
      <p:ext uri="{BB962C8B-B14F-4D97-AF65-F5344CB8AC3E}">
        <p14:creationId xmlns:p14="http://schemas.microsoft.com/office/powerpoint/2010/main" val="2763384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844F2B31-DA1D-4EF5-AB5B-666A55408ADA}" type="slidenum">
              <a:rPr lang="en-US"/>
              <a:pPr/>
              <a:t>16</a:t>
            </a:fld>
            <a:endParaRPr lang="en-US" dirty="0"/>
          </a:p>
        </p:txBody>
      </p:sp>
      <p:sp>
        <p:nvSpPr>
          <p:cNvPr id="477186" name="Rectangle 2"/>
          <p:cNvSpPr>
            <a:spLocks noGrp="1" noRot="1" noChangeAspect="1" noChangeArrowheads="1" noTextEdit="1"/>
          </p:cNvSpPr>
          <p:nvPr>
            <p:ph type="sldImg"/>
          </p:nvPr>
        </p:nvSpPr>
        <p:spPr>
          <a:ln/>
        </p:spPr>
      </p:sp>
      <p:sp>
        <p:nvSpPr>
          <p:cNvPr id="477187" name="Rectangle 3"/>
          <p:cNvSpPr>
            <a:spLocks noGrp="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6075" indent="-226075">
              <a:buAutoNum type="arabicParenR"/>
            </a:pPr>
            <a:r>
              <a:rPr lang="en-US" dirty="0" smtClean="0"/>
              <a:t>CMAP collects a lot of data – this is an effort to leverage that data and use</a:t>
            </a:r>
            <a:r>
              <a:rPr lang="en-US" baseline="0" dirty="0" smtClean="0"/>
              <a:t> it to assess regional change</a:t>
            </a:r>
          </a:p>
          <a:p>
            <a:pPr marL="226075" indent="-226075">
              <a:buAutoNum type="arabicParenR"/>
            </a:pPr>
            <a:r>
              <a:rPr lang="en-US" baseline="0" dirty="0" smtClean="0"/>
              <a:t>identify gaps in our understanding</a:t>
            </a:r>
            <a:endParaRPr lang="en-US" dirty="0" smtClean="0"/>
          </a:p>
          <a:p>
            <a:r>
              <a:rPr lang="en-US" dirty="0" smtClean="0"/>
              <a:t>3) Tracks four</a:t>
            </a:r>
            <a:r>
              <a:rPr lang="en-US" baseline="0" dirty="0" smtClean="0"/>
              <a:t> major areas – existing home values, for-sale housing starts, Rental development trends, building permit trends</a:t>
            </a:r>
            <a:r>
              <a:rPr lang="en-US" dirty="0" smtClean="0"/>
              <a:t> </a:t>
            </a:r>
          </a:p>
          <a:p>
            <a:r>
              <a:rPr lang="en-US" baseline="0" dirty="0" smtClean="0"/>
              <a:t>4) I’ll go over some of the blog data as well as info that didn’t make the cut today.</a:t>
            </a:r>
            <a:endParaRPr lang="en-US" dirty="0"/>
          </a:p>
        </p:txBody>
      </p:sp>
      <p:sp>
        <p:nvSpPr>
          <p:cNvPr id="4" name="Slide Number Placeholder 3"/>
          <p:cNvSpPr>
            <a:spLocks noGrp="1"/>
          </p:cNvSpPr>
          <p:nvPr>
            <p:ph type="sldNum" sz="quarter" idx="10"/>
          </p:nvPr>
        </p:nvSpPr>
        <p:spPr/>
        <p:txBody>
          <a:bodyPr/>
          <a:lstStyle/>
          <a:p>
            <a:fld id="{97A57A0D-590D-40A3-B0BA-F5B791A3E248}" type="slidenum">
              <a:rPr lang="en-US" smtClean="0"/>
              <a:t>2</a:t>
            </a:fld>
            <a:endParaRPr lang="en-US" dirty="0"/>
          </a:p>
        </p:txBody>
      </p:sp>
    </p:spTree>
    <p:extLst>
      <p:ext uri="{BB962C8B-B14F-4D97-AF65-F5344CB8AC3E}">
        <p14:creationId xmlns:p14="http://schemas.microsoft.com/office/powerpoint/2010/main" val="48472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6075" indent="-226075">
              <a:buAutoNum type="arabicParenR"/>
            </a:pPr>
            <a:r>
              <a:rPr lang="en-US" baseline="0" dirty="0" smtClean="0"/>
              <a:t>Case-</a:t>
            </a:r>
            <a:r>
              <a:rPr lang="en-US" baseline="0" dirty="0" err="1" smtClean="0"/>
              <a:t>shiller</a:t>
            </a:r>
            <a:r>
              <a:rPr lang="en-US" baseline="0" dirty="0" smtClean="0"/>
              <a:t> index</a:t>
            </a:r>
          </a:p>
          <a:p>
            <a:pPr marL="683275" lvl="1" indent="-226075">
              <a:buAutoNum type="arabicParenR"/>
            </a:pPr>
            <a:r>
              <a:rPr lang="en-US" baseline="0" dirty="0" smtClean="0"/>
              <a:t>Home values indexed to 2000, AVERAGE based on same-home sales</a:t>
            </a:r>
          </a:p>
          <a:p>
            <a:pPr marL="683275" lvl="1" indent="-226075">
              <a:buAutoNum type="arabicParenR"/>
            </a:pPr>
            <a:r>
              <a:rPr lang="en-US" baseline="0" dirty="0" smtClean="0"/>
              <a:t>Chicago region is lagging the country – 19</a:t>
            </a:r>
            <a:r>
              <a:rPr lang="en-US" baseline="30000" dirty="0" smtClean="0"/>
              <a:t>th</a:t>
            </a:r>
            <a:r>
              <a:rPr lang="en-US" baseline="0" dirty="0" smtClean="0"/>
              <a:t> in value change in </a:t>
            </a:r>
            <a:r>
              <a:rPr lang="en-US" baseline="0" dirty="0" err="1" smtClean="0"/>
              <a:t>september</a:t>
            </a:r>
            <a:r>
              <a:rPr lang="en-US" baseline="0" dirty="0" smtClean="0"/>
              <a:t>, 20</a:t>
            </a:r>
            <a:r>
              <a:rPr lang="en-US" baseline="30000" dirty="0" smtClean="0"/>
              <a:t>th</a:t>
            </a:r>
            <a:r>
              <a:rPr lang="en-US" baseline="0" dirty="0" smtClean="0"/>
              <a:t> in October</a:t>
            </a:r>
          </a:p>
          <a:p>
            <a:pPr marL="683275" lvl="1" indent="-226075">
              <a:buAutoNum type="arabicParenR"/>
            </a:pPr>
            <a:r>
              <a:rPr lang="en-US" baseline="0" dirty="0" smtClean="0"/>
              <a:t>Not all bad – the combination of low values and interest rates makes for-sale housing much more affordable than it has historically been. </a:t>
            </a:r>
          </a:p>
          <a:p>
            <a:pPr marL="683275" lvl="1" indent="-226075">
              <a:buAutoNum type="arabicParenR"/>
            </a:pPr>
            <a:r>
              <a:rPr lang="en-US" baseline="0" dirty="0" smtClean="0"/>
              <a:t>We have traditionally had smaller peaks and valleys than the rest of the country</a:t>
            </a:r>
          </a:p>
          <a:p>
            <a:pPr marL="226075" indent="-226075">
              <a:buAutoNum type="arabicParenR"/>
            </a:pPr>
            <a:r>
              <a:rPr lang="en-US" baseline="0" dirty="0" smtClean="0"/>
              <a:t>Case-</a:t>
            </a:r>
            <a:r>
              <a:rPr lang="en-US" baseline="0" dirty="0" err="1" smtClean="0"/>
              <a:t>shiller</a:t>
            </a:r>
            <a:r>
              <a:rPr lang="en-US" baseline="0" dirty="0" smtClean="0"/>
              <a:t> continues to show that high-end housing is further along than low and mid-tier</a:t>
            </a:r>
          </a:p>
          <a:p>
            <a:pPr marL="678227" lvl="1" indent="-226075">
              <a:buAutoNum type="arabicParenR"/>
            </a:pPr>
            <a:r>
              <a:rPr lang="en-US" baseline="0" dirty="0" smtClean="0"/>
              <a:t>AVERAGE value, not median. So the region’s (and nation’s) index is highly influenced by high-value properties</a:t>
            </a:r>
          </a:p>
          <a:p>
            <a:pPr marL="678227" lvl="1" indent="-226075">
              <a:buAutoNum type="arabicParenR"/>
            </a:pPr>
            <a:r>
              <a:rPr lang="en-US" baseline="0" dirty="0" smtClean="0"/>
              <a:t>Month-to-month declines began in September – normal seasonal pattern</a:t>
            </a:r>
          </a:p>
          <a:p>
            <a:pPr marL="678227" lvl="1" indent="-226075">
              <a:buAutoNum type="arabicParenR"/>
            </a:pPr>
            <a:r>
              <a:rPr lang="en-US" baseline="0" dirty="0" smtClean="0"/>
              <a:t>The Y-Y decline in the low-tier is slowing, but Chicago and NYC are the only regions in the index that are still experiencing annual decline</a:t>
            </a:r>
          </a:p>
          <a:p>
            <a:pPr marL="678227" lvl="1" indent="-226075">
              <a:buAutoNum type="arabicParenR"/>
            </a:pPr>
            <a:r>
              <a:rPr lang="en-US" baseline="0" dirty="0" smtClean="0"/>
              <a:t>We are behind the rest of the country – still in year to year decline. Gains over the summer were strong but not quite enough. Our year to year losses have slowed significantly – 1.5% at the end of Q3. 1.3% in October.  We’ve been between negative 1% and 2% for several months. We bottomed in March 2012. May do so again, but it shouldn’t be much of a decline. </a:t>
            </a:r>
          </a:p>
          <a:p>
            <a:pPr marL="226075" indent="-226075">
              <a:buAutoNum type="arabicParenR"/>
            </a:pPr>
            <a:r>
              <a:rPr lang="en-US" baseline="0" dirty="0" smtClean="0"/>
              <a:t>ON CLICK - We know this is happening </a:t>
            </a:r>
          </a:p>
          <a:p>
            <a:pPr marL="678227" lvl="1" indent="-226075" defTabSz="873161">
              <a:buFontTx/>
              <a:buAutoNum type="arabicParenR"/>
            </a:pPr>
            <a:r>
              <a:rPr lang="en-US" baseline="0" dirty="0" smtClean="0"/>
              <a:t>Gap between the high and low tiers is at its highest level yet. Atlanta and Chicago are the worst in the country. Artifact of predatory lending to low-income buyers and the slower foreclosure process in Illinois. IL foreclosure rate is among the highest in the country @ 6.1%. This may begin to resolve – short sales are up 57% in IL compared to q3 2011. Up 48% from Q2. </a:t>
            </a:r>
          </a:p>
          <a:p>
            <a:pPr marL="678227" lvl="1" indent="-226075">
              <a:buAutoNum type="arabicParenR"/>
            </a:pPr>
            <a:r>
              <a:rPr lang="en-US" baseline="0" dirty="0" smtClean="0"/>
              <a:t>Low and moderate-income communities have been impacts from both sides – lower revenues and more abandoned or poorly maintained homes</a:t>
            </a:r>
          </a:p>
          <a:p>
            <a:pPr marL="678227" lvl="1" indent="-226075">
              <a:buAutoNum type="arabicParenR"/>
            </a:pPr>
            <a:r>
              <a:rPr lang="en-US" baseline="0" dirty="0" smtClean="0"/>
              <a:t>Housing collaboratives are one strategy</a:t>
            </a:r>
          </a:p>
          <a:p>
            <a:pPr marL="226075" indent="-226075">
              <a:buAutoNum type="arabicParenR"/>
            </a:pPr>
            <a:r>
              <a:rPr lang="en-US" dirty="0" smtClean="0"/>
              <a:t>Now for a look at value changes within the region</a:t>
            </a:r>
          </a:p>
          <a:p>
            <a:pPr marL="226075" indent="-226075">
              <a:buAutoNum type="arabicParenR"/>
            </a:pPr>
            <a:r>
              <a:rPr lang="en-US" dirty="0" smtClean="0"/>
              <a:t>Similar story to Case-</a:t>
            </a:r>
            <a:r>
              <a:rPr lang="en-US" dirty="0" err="1" smtClean="0"/>
              <a:t>shiller</a:t>
            </a:r>
            <a:r>
              <a:rPr lang="en-US" dirty="0" smtClean="0"/>
              <a:t>, with</a:t>
            </a:r>
            <a:r>
              <a:rPr lang="en-US" baseline="0" dirty="0" smtClean="0"/>
              <a:t> more fine-grained detail on the region</a:t>
            </a:r>
          </a:p>
          <a:p>
            <a:pPr marL="678227" lvl="1" indent="-226075">
              <a:buAutoNum type="arabicParenR"/>
            </a:pPr>
            <a:r>
              <a:rPr lang="en-US" baseline="0" dirty="0" smtClean="0"/>
              <a:t>C-S is an average – this is median. It’s less weighted by high-value homes.</a:t>
            </a:r>
          </a:p>
          <a:p>
            <a:pPr marL="226075" indent="-226075">
              <a:buAutoNum type="arabicParenR"/>
            </a:pPr>
            <a:r>
              <a:rPr lang="en-US" baseline="0" dirty="0" smtClean="0"/>
              <a:t>Single family in the region is generally doing better than condos</a:t>
            </a:r>
          </a:p>
          <a:p>
            <a:pPr marL="678227" lvl="1" indent="-226075">
              <a:buAutoNum type="arabicParenR"/>
            </a:pPr>
            <a:r>
              <a:rPr lang="en-US" baseline="0" dirty="0" smtClean="0"/>
              <a:t>McHenry and Kendall are the only counties that show a current positive year-year change in SFH values</a:t>
            </a:r>
          </a:p>
          <a:p>
            <a:pPr marL="678227" lvl="1" indent="-226075">
              <a:buAutoNum type="arabicParenR"/>
            </a:pPr>
            <a:r>
              <a:rPr lang="en-US" baseline="0" dirty="0" smtClean="0"/>
              <a:t>McHenry and Lake continue to struggle overall due to low condo values</a:t>
            </a:r>
          </a:p>
          <a:p>
            <a:pPr marL="678227" lvl="1" indent="-226075">
              <a:buAutoNum type="arabicParenR"/>
            </a:pPr>
            <a:r>
              <a:rPr lang="en-US" baseline="0" dirty="0" smtClean="0"/>
              <a:t>Condos also a problem in Cook</a:t>
            </a:r>
          </a:p>
          <a:p>
            <a:pPr marL="226075" indent="-226075">
              <a:buAutoNum type="arabicParenR"/>
            </a:pPr>
            <a:r>
              <a:rPr lang="en-US" dirty="0" smtClean="0"/>
              <a:t>Ongoing focus</a:t>
            </a:r>
            <a:r>
              <a:rPr lang="en-US" baseline="0" dirty="0" smtClean="0"/>
              <a:t> of these updates isn’t value- but the implications of the value changes, both internally and as we relate to other </a:t>
            </a:r>
            <a:endParaRPr lang="en-US" dirty="0" smtClean="0"/>
          </a:p>
          <a:p>
            <a:pPr marL="221027" lvl="0" indent="-226075">
              <a:buAutoNum type="arabicParenR"/>
            </a:pPr>
            <a:endParaRPr lang="en-US" baseline="0" dirty="0" smtClean="0"/>
          </a:p>
        </p:txBody>
      </p:sp>
      <p:sp>
        <p:nvSpPr>
          <p:cNvPr id="4" name="Slide Number Placeholder 3"/>
          <p:cNvSpPr>
            <a:spLocks noGrp="1"/>
          </p:cNvSpPr>
          <p:nvPr>
            <p:ph type="sldNum" sz="quarter" idx="10"/>
          </p:nvPr>
        </p:nvSpPr>
        <p:spPr/>
        <p:txBody>
          <a:bodyPr/>
          <a:lstStyle/>
          <a:p>
            <a:fld id="{97A57A0D-590D-40A3-B0BA-F5B791A3E248}" type="slidenum">
              <a:rPr lang="en-US" smtClean="0"/>
              <a:t>3</a:t>
            </a:fld>
            <a:endParaRPr lang="en-US" dirty="0"/>
          </a:p>
        </p:txBody>
      </p:sp>
    </p:spTree>
    <p:extLst>
      <p:ext uri="{BB962C8B-B14F-4D97-AF65-F5344CB8AC3E}">
        <p14:creationId xmlns:p14="http://schemas.microsoft.com/office/powerpoint/2010/main" val="3221856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A57A0D-590D-40A3-B0BA-F5B791A3E248}" type="slidenum">
              <a:rPr lang="en-US" smtClean="0"/>
              <a:t>4</a:t>
            </a:fld>
            <a:endParaRPr lang="en-US" dirty="0"/>
          </a:p>
        </p:txBody>
      </p:sp>
    </p:spTree>
    <p:extLst>
      <p:ext uri="{BB962C8B-B14F-4D97-AF65-F5344CB8AC3E}">
        <p14:creationId xmlns:p14="http://schemas.microsoft.com/office/powerpoint/2010/main" val="465649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 on starts will be brief – </a:t>
            </a:r>
            <a:r>
              <a:rPr lang="en-US" dirty="0" err="1" smtClean="0"/>
              <a:t>Metrostudy</a:t>
            </a:r>
            <a:r>
              <a:rPr lang="en-US" dirty="0" smtClean="0"/>
              <a:t> presents this data to housing committee on a quarterly basis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ON THIS DATA - </a:t>
            </a:r>
            <a:r>
              <a:rPr lang="en-US" baseline="0" dirty="0" err="1" smtClean="0"/>
              <a:t>Metrostudy</a:t>
            </a:r>
            <a:r>
              <a:rPr lang="en-US" baseline="0" dirty="0" smtClean="0"/>
              <a:t> doesn’t track infill, but focuses on developments with at least 10 units. This misses a lot of infill and small projects, and, therefore, these numbers tell a slightly different story than building permits. We are working on strategies to find starts infill data. Both for-sale and for-rent.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For-sale starts show a trend</a:t>
            </a:r>
            <a:r>
              <a:rPr lang="en-US" baseline="0" dirty="0" smtClean="0"/>
              <a:t> toward single family</a:t>
            </a:r>
          </a:p>
          <a:p>
            <a:pPr marL="169557" indent="-169557">
              <a:buFontTx/>
              <a:buChar char="-"/>
            </a:pPr>
            <a:r>
              <a:rPr lang="en-US" baseline="0" dirty="0" smtClean="0"/>
              <a:t>Most new multifamily is rental, so numbers here are low. News indicates that small projects are moving forward in select locations, but large developments are not. Some projects are being built without a designation of for-rent or for sale, so MF for-sale starts could see some sudden spikes depending on economic conditions. </a:t>
            </a:r>
          </a:p>
          <a:p>
            <a:pPr marL="169557" indent="-169557">
              <a:buFontTx/>
              <a:buChar char="-"/>
            </a:pPr>
            <a:r>
              <a:rPr lang="en-US" baseline="0" dirty="0" smtClean="0"/>
              <a:t>SFH starts have increased over other post-recession years, but are currently at about 10% of pre-recession highs</a:t>
            </a:r>
          </a:p>
          <a:p>
            <a:pPr marL="169557" indent="-169557">
              <a:buFontTx/>
              <a:buChar char="-"/>
            </a:pPr>
            <a:r>
              <a:rPr lang="en-US" baseline="0" dirty="0" smtClean="0"/>
              <a:t>Nearly 31% of SFH starts are in Will, its highest proportion since 2005. Kane is next with 22% of starts. Kendall and Lake are third, ~15% each.</a:t>
            </a:r>
          </a:p>
          <a:p>
            <a:pPr marL="0" indent="0">
              <a:buFontTx/>
              <a:buNone/>
            </a:pPr>
            <a:r>
              <a:rPr lang="en-US" baseline="0" dirty="0" smtClean="0"/>
              <a:t>Stock of Finished vacant units has declined, so starts are coming back up. </a:t>
            </a:r>
          </a:p>
          <a:p>
            <a:pPr marL="171450" indent="-171450">
              <a:buFontTx/>
              <a:buChar char="-"/>
            </a:pPr>
            <a:r>
              <a:rPr lang="en-US" baseline="0" dirty="0" smtClean="0"/>
              <a:t>Will county has the largest stock of SFH, about 5 months supply at current rates</a:t>
            </a:r>
          </a:p>
          <a:p>
            <a:pPr marL="171450" indent="-171450">
              <a:buFontTx/>
              <a:buChar char="-"/>
            </a:pPr>
            <a:r>
              <a:rPr lang="en-US" baseline="0" dirty="0" smtClean="0"/>
              <a:t>Chicago has the largest stock of MFH -  nearly 2 years supply at current rates. Some of these are currently rented but kept on the books as for-sale because that is the developer’s final intent. This quarter marks the first time that the Finished vacant stock has increased in Chicago since 2008. New units are under construction!</a:t>
            </a:r>
          </a:p>
          <a:p>
            <a:pPr marL="0" indent="0">
              <a:buFontTx/>
              <a:buNone/>
            </a:pPr>
            <a:r>
              <a:rPr lang="en-US" baseline="0" dirty="0" smtClean="0"/>
              <a:t>Long term problem is the Vacant developed lots</a:t>
            </a:r>
          </a:p>
          <a:p>
            <a:pPr marL="171450" indent="-171450">
              <a:buFontTx/>
              <a:buChar char="-"/>
            </a:pPr>
            <a:r>
              <a:rPr lang="en-US" baseline="0" dirty="0" smtClean="0"/>
              <a:t>Have some infrastructure in place, but no unit started. Some are within mostly-developed subdivisions, while others have zero or few units.</a:t>
            </a:r>
          </a:p>
          <a:p>
            <a:pPr marL="171450" indent="-171450">
              <a:buFontTx/>
              <a:buChar char="-"/>
            </a:pPr>
            <a:r>
              <a:rPr lang="en-US" baseline="0" dirty="0" smtClean="0"/>
              <a:t>The region has about 31,000 SFH VDL and 15,000 MFA VDL</a:t>
            </a:r>
          </a:p>
          <a:p>
            <a:pPr marL="171450" indent="-171450">
              <a:buFontTx/>
              <a:buChar char="-"/>
            </a:pPr>
            <a:r>
              <a:rPr lang="en-US" baseline="0" dirty="0" smtClean="0"/>
              <a:t>Largest stock is in Will County, with 13,000 SFH VDL, Chicago has 1,500 MFA VDL, Suburban Cook has 2,100 MFA VDL</a:t>
            </a:r>
          </a:p>
          <a:p>
            <a:pPr marL="171450" indent="-171450">
              <a:buFontTx/>
              <a:buChar char="-"/>
            </a:pPr>
            <a:r>
              <a:rPr lang="en-US" baseline="0" dirty="0" smtClean="0"/>
              <a:t>Region is working through the attached housing VDL stock faster than SFH. MFA VDL have declined about 25% from a 2007 peak, and SFH has declined about 15% from a 2008 peak.</a:t>
            </a:r>
          </a:p>
          <a:p>
            <a:pPr marL="171450" indent="-171450">
              <a:buFontTx/>
              <a:buChar char="-"/>
            </a:pPr>
            <a:r>
              <a:rPr lang="en-US" baseline="0" dirty="0" smtClean="0"/>
              <a:t>Some of these subdivisions may present a long term problem  and may stay in their current state for a number of years – they may be poorly located, need significant infrastructure, or to be </a:t>
            </a:r>
            <a:r>
              <a:rPr lang="en-US" baseline="0" dirty="0" err="1" smtClean="0"/>
              <a:t>replatted</a:t>
            </a:r>
            <a:r>
              <a:rPr lang="en-US" baseline="0" dirty="0" smtClean="0"/>
              <a:t> and redesigned, which is very high cost. </a:t>
            </a:r>
          </a:p>
          <a:p>
            <a:pPr marL="171450" indent="-171450">
              <a:buFontTx/>
              <a:buChar char="-"/>
            </a:pPr>
            <a:endParaRPr lang="en-US" baseline="0" dirty="0" smtClean="0"/>
          </a:p>
          <a:p>
            <a:pPr marL="171450" indent="-171450">
              <a:buFontTx/>
              <a:buChar cha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7A57A0D-590D-40A3-B0BA-F5B791A3E248}" type="slidenum">
              <a:rPr lang="en-US" smtClean="0"/>
              <a:t>5</a:t>
            </a:fld>
            <a:endParaRPr lang="en-US" dirty="0"/>
          </a:p>
        </p:txBody>
      </p:sp>
    </p:spTree>
    <p:extLst>
      <p:ext uri="{BB962C8B-B14F-4D97-AF65-F5344CB8AC3E}">
        <p14:creationId xmlns:p14="http://schemas.microsoft.com/office/powerpoint/2010/main" val="1231882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This data is provided by Reis, </a:t>
            </a:r>
            <a:r>
              <a:rPr lang="en-US" dirty="0" err="1" smtClean="0"/>
              <a:t>inc.</a:t>
            </a:r>
            <a:r>
              <a:rPr lang="en-US" dirty="0" smtClean="0"/>
              <a:t> It tracks</a:t>
            </a:r>
            <a:r>
              <a:rPr lang="en-US" baseline="0" dirty="0" smtClean="0"/>
              <a:t> developments with more than 40 units. Vacancy rates here are likely to be lower than the full regional housing stock, and monthly rent is likely to be a bit higher.</a:t>
            </a:r>
            <a:endParaRPr lang="en-US" dirty="0" smtClean="0"/>
          </a:p>
          <a:p>
            <a:r>
              <a:rPr lang="en-US" dirty="0" smtClean="0"/>
              <a:t>Not</a:t>
            </a:r>
            <a:r>
              <a:rPr lang="en-US" baseline="0" dirty="0" smtClean="0"/>
              <a:t> many new rental units delivered in 2012, BUT there is quite a lot under construction. </a:t>
            </a:r>
          </a:p>
          <a:p>
            <a:pPr marL="171450" indent="-171450">
              <a:buFontTx/>
              <a:buChar char="-"/>
            </a:pPr>
            <a:r>
              <a:rPr lang="en-US" baseline="0" dirty="0" smtClean="0"/>
              <a:t>This delay reflects the longer construction timelines for multifamily buildings</a:t>
            </a:r>
          </a:p>
          <a:p>
            <a:pPr marL="171450" indent="-171450">
              <a:buFontTx/>
              <a:buChar char="-"/>
            </a:pPr>
            <a:r>
              <a:rPr lang="en-US" baseline="0" dirty="0" smtClean="0"/>
              <a:t>A lot of the 2008/2009 and even some 2010 developments were condo buildings converted to rental</a:t>
            </a:r>
          </a:p>
          <a:p>
            <a:pPr marL="0" indent="0">
              <a:buFontTx/>
              <a:buNone/>
            </a:pPr>
            <a:r>
              <a:rPr lang="en-US" baseline="0" dirty="0" smtClean="0"/>
              <a:t>Vacancy rates continue to fall – particularly in suburban areas. </a:t>
            </a:r>
          </a:p>
          <a:p>
            <a:pPr marL="171450" indent="-171450">
              <a:buFontTx/>
              <a:buChar char="-"/>
            </a:pPr>
            <a:r>
              <a:rPr lang="en-US" baseline="0" dirty="0" smtClean="0"/>
              <a:t>Regional vacancy is down to 3.9%, from 4.4% in January of 2012</a:t>
            </a:r>
          </a:p>
          <a:p>
            <a:pPr marL="171450" indent="-171450">
              <a:buFontTx/>
              <a:buChar char="-"/>
            </a:pPr>
            <a:r>
              <a:rPr lang="en-US" baseline="0" dirty="0" smtClean="0"/>
              <a:t>Projected to stay stable for the next several years</a:t>
            </a:r>
          </a:p>
          <a:p>
            <a:pPr marL="171450" indent="-171450">
              <a:buFontTx/>
              <a:buChar char="-"/>
            </a:pPr>
            <a:r>
              <a:rPr lang="en-US" baseline="0" dirty="0" smtClean="0"/>
              <a:t>Again, some of the largest changes have been in suburban markets – Top 5 are City West, Glen Ellyn/Wheaton, East Lake County, Glendale Heights/Lombard and Joliet. </a:t>
            </a:r>
          </a:p>
          <a:p>
            <a:pPr marL="171450" indent="-171450">
              <a:buFontTx/>
              <a:buChar char="-"/>
            </a:pPr>
            <a:r>
              <a:rPr lang="en-US" baseline="0" dirty="0" smtClean="0"/>
              <a:t>Lowest vacancy rates are near downtown Chicago</a:t>
            </a:r>
          </a:p>
          <a:p>
            <a:pPr marL="0" indent="0">
              <a:buFontTx/>
              <a:buNone/>
            </a:pPr>
            <a:r>
              <a:rPr lang="en-US" baseline="0" dirty="0" smtClean="0"/>
              <a:t>Rents have increased nearly 3.2% As compared to Q4 of 2011</a:t>
            </a:r>
          </a:p>
          <a:p>
            <a:pPr marL="171450" indent="-171450">
              <a:buFontTx/>
              <a:buChar char="-"/>
            </a:pPr>
            <a:r>
              <a:rPr lang="en-US" baseline="0" dirty="0" smtClean="0"/>
              <a:t>Effective rents increases in western and northern suburban areas have been matching city of Chicago increases</a:t>
            </a:r>
          </a:p>
          <a:p>
            <a:pPr marL="171450" indent="-171450">
              <a:buFontTx/>
              <a:buChar char="-"/>
            </a:pPr>
            <a:r>
              <a:rPr lang="en-US" baseline="0" dirty="0" smtClean="0"/>
              <a:t>Largest increase in Lincoln Park = 5.3%, Next in Evanston/Glenview at 5%, Oak Park at 4.2% and O’Hare at 4.1%, Glen Ellyn/Wheaton and South Shore at 3.6%</a:t>
            </a:r>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97A57A0D-590D-40A3-B0BA-F5B791A3E248}" type="slidenum">
              <a:rPr lang="en-US" smtClean="0"/>
              <a:t>6</a:t>
            </a:fld>
            <a:endParaRPr lang="en-US" dirty="0"/>
          </a:p>
        </p:txBody>
      </p:sp>
    </p:spTree>
    <p:extLst>
      <p:ext uri="{BB962C8B-B14F-4D97-AF65-F5344CB8AC3E}">
        <p14:creationId xmlns:p14="http://schemas.microsoft.com/office/powerpoint/2010/main" val="1329401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these are in the City of</a:t>
            </a:r>
            <a:r>
              <a:rPr lang="en-US" baseline="0" dirty="0" smtClean="0"/>
              <a:t> Chicago</a:t>
            </a:r>
          </a:p>
          <a:p>
            <a:pPr marL="171450" indent="-171450">
              <a:buFontTx/>
              <a:buChar char="-"/>
            </a:pPr>
            <a:r>
              <a:rPr lang="en-US" sz="1200" kern="1200" dirty="0" smtClean="0">
                <a:solidFill>
                  <a:schemeClr val="tx1"/>
                </a:solidFill>
                <a:effectLst/>
                <a:latin typeface="+mn-lt"/>
                <a:ea typeface="+mn-ea"/>
                <a:cs typeface="+mn-cs"/>
              </a:rPr>
              <a:t>Nearly 7,200 units are under construction, 5,500 of which are in Chicago. </a:t>
            </a:r>
          </a:p>
          <a:p>
            <a:pPr marL="171450" indent="-171450">
              <a:buFontTx/>
              <a:buChar char="-"/>
            </a:pPr>
            <a:r>
              <a:rPr lang="en-US" sz="1200" kern="1200" dirty="0" smtClean="0">
                <a:solidFill>
                  <a:schemeClr val="tx1"/>
                </a:solidFill>
                <a:effectLst/>
                <a:latin typeface="+mn-lt"/>
                <a:ea typeface="+mn-ea"/>
                <a:cs typeface="+mn-cs"/>
              </a:rPr>
              <a:t>The ratio is reversed for the 1,300 completed and 800 under-construction senior housing units.  Eighty percent of the completed senior units and 70 percent of the under-construction units are in suburban areas</a:t>
            </a:r>
          </a:p>
          <a:p>
            <a:pPr marL="171450" indent="-171450">
              <a:buFontTx/>
              <a:buChar char="-"/>
            </a:pPr>
            <a:r>
              <a:rPr lang="en-US" sz="1200" kern="1200" dirty="0" smtClean="0">
                <a:solidFill>
                  <a:schemeClr val="tx1"/>
                </a:solidFill>
                <a:effectLst/>
                <a:latin typeface="+mn-lt"/>
                <a:ea typeface="+mn-ea"/>
                <a:cs typeface="+mn-cs"/>
              </a:rPr>
              <a:t>Q3 permits have bucked this trend, but will that continue?</a:t>
            </a:r>
            <a:endParaRPr lang="en-US" dirty="0"/>
          </a:p>
        </p:txBody>
      </p:sp>
      <p:sp>
        <p:nvSpPr>
          <p:cNvPr id="4" name="Slide Number Placeholder 3"/>
          <p:cNvSpPr>
            <a:spLocks noGrp="1"/>
          </p:cNvSpPr>
          <p:nvPr>
            <p:ph type="sldNum" sz="quarter" idx="10"/>
          </p:nvPr>
        </p:nvSpPr>
        <p:spPr/>
        <p:txBody>
          <a:bodyPr/>
          <a:lstStyle/>
          <a:p>
            <a:fld id="{97A57A0D-590D-40A3-B0BA-F5B791A3E248}" type="slidenum">
              <a:rPr lang="en-US" smtClean="0"/>
              <a:t>7</a:t>
            </a:fld>
            <a:endParaRPr lang="en-US" dirty="0"/>
          </a:p>
        </p:txBody>
      </p:sp>
    </p:spTree>
    <p:extLst>
      <p:ext uri="{BB962C8B-B14F-4D97-AF65-F5344CB8AC3E}">
        <p14:creationId xmlns:p14="http://schemas.microsoft.com/office/powerpoint/2010/main" val="1737726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6075" indent="-226075">
              <a:buAutoNum type="arabicParenR"/>
            </a:pPr>
            <a:r>
              <a:rPr lang="en-US" dirty="0" smtClean="0"/>
              <a:t>We track building permits because they provide a more complete picture of all</a:t>
            </a:r>
            <a:r>
              <a:rPr lang="en-US" baseline="0" dirty="0" smtClean="0"/>
              <a:t> units – rather than the development size threshold for commercial datasets</a:t>
            </a:r>
          </a:p>
          <a:p>
            <a:pPr marL="226075" indent="-226075">
              <a:buAutoNum type="arabicParenR"/>
            </a:pPr>
            <a:r>
              <a:rPr lang="en-US" baseline="0" dirty="0" smtClean="0"/>
              <a:t>BPs don’t differentiate between for-rent and for-sale</a:t>
            </a:r>
          </a:p>
          <a:p>
            <a:pPr marL="226075" indent="-226075">
              <a:buAutoNum type="arabicParenR"/>
            </a:pPr>
            <a:r>
              <a:rPr lang="en-US" dirty="0" smtClean="0"/>
              <a:t>This chart shows</a:t>
            </a:r>
            <a:r>
              <a:rPr lang="en-US" baseline="0" dirty="0" smtClean="0"/>
              <a:t> only the first three quarters of each year </a:t>
            </a:r>
          </a:p>
          <a:p>
            <a:pPr marL="683275" lvl="1" indent="-226075">
              <a:buAutoNum type="arabicParenR"/>
            </a:pPr>
            <a:r>
              <a:rPr lang="en-US" baseline="0" dirty="0" smtClean="0"/>
              <a:t>Building permits are coming back up this year – still at about 13% of average</a:t>
            </a:r>
          </a:p>
          <a:p>
            <a:pPr marL="678227" lvl="1" indent="-226075">
              <a:buAutoNum type="arabicParenR"/>
            </a:pPr>
            <a:r>
              <a:rPr lang="en-US" baseline="0" dirty="0" smtClean="0"/>
              <a:t>On a quarterly basis, single family is above every post-recession year</a:t>
            </a:r>
          </a:p>
          <a:p>
            <a:pPr marL="678227" lvl="1" indent="-226075">
              <a:buAutoNum type="arabicParenR"/>
            </a:pPr>
            <a:r>
              <a:rPr lang="en-US" baseline="0" dirty="0" smtClean="0"/>
              <a:t>Multifamily is above all, but is highly variable and the fourth quarter may change its overall proportions for the year</a:t>
            </a:r>
          </a:p>
          <a:p>
            <a:pPr marL="226075" marR="0" indent="-226075"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Most permitted units are built (FILL IN %s). It takes a few months for a single family home, and up to two years for multifamily units</a:t>
            </a:r>
          </a:p>
          <a:p>
            <a:pPr marL="226075" indent="-226075">
              <a:buAutoNum type="arabicParenR"/>
            </a:pPr>
            <a:r>
              <a:rPr lang="en-US" baseline="0" dirty="0" smtClean="0"/>
              <a:t>Let’s take a closer look at the region</a:t>
            </a:r>
          </a:p>
          <a:p>
            <a:pPr marL="226075" indent="-226075">
              <a:buAutoNum type="arabicParenR"/>
            </a:pPr>
            <a:endParaRPr lang="en-US" dirty="0"/>
          </a:p>
        </p:txBody>
      </p:sp>
      <p:sp>
        <p:nvSpPr>
          <p:cNvPr id="4" name="Slide Number Placeholder 3"/>
          <p:cNvSpPr>
            <a:spLocks noGrp="1"/>
          </p:cNvSpPr>
          <p:nvPr>
            <p:ph type="sldNum" sz="quarter" idx="10"/>
          </p:nvPr>
        </p:nvSpPr>
        <p:spPr/>
        <p:txBody>
          <a:bodyPr/>
          <a:lstStyle/>
          <a:p>
            <a:fld id="{97A57A0D-590D-40A3-B0BA-F5B791A3E248}" type="slidenum">
              <a:rPr lang="en-US" smtClean="0"/>
              <a:t>8</a:t>
            </a:fld>
            <a:endParaRPr lang="en-US" dirty="0"/>
          </a:p>
        </p:txBody>
      </p:sp>
    </p:spTree>
    <p:extLst>
      <p:ext uri="{BB962C8B-B14F-4D97-AF65-F5344CB8AC3E}">
        <p14:creationId xmlns:p14="http://schemas.microsoft.com/office/powerpoint/2010/main" val="4133204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chart shows first half only</a:t>
            </a:r>
          </a:p>
          <a:p>
            <a:pPr marL="226075" indent="-226075">
              <a:buAutoNum type="arabicParenR"/>
            </a:pPr>
            <a:r>
              <a:rPr lang="en-US" baseline="0" dirty="0" smtClean="0"/>
              <a:t>Dominance of SFH over the last several years</a:t>
            </a:r>
          </a:p>
          <a:p>
            <a:pPr marL="226075" indent="-226075">
              <a:buAutoNum type="arabicParenR"/>
            </a:pPr>
            <a:r>
              <a:rPr lang="en-US" baseline="0" dirty="0" smtClean="0"/>
              <a:t>Visible recovery in the collar counties this year – see this in the numbers and the news. Villages are starting to remove fee breaks, other incentives meant to make housing development less expensive. </a:t>
            </a:r>
          </a:p>
          <a:p>
            <a:pPr marL="226075" indent="-226075">
              <a:buAutoNum type="arabicParenR"/>
            </a:pPr>
            <a:r>
              <a:rPr lang="en-US" baseline="0" dirty="0" smtClean="0"/>
              <a:t>Multifamily is up, too. According to other data sources, it’s mostly rental.</a:t>
            </a:r>
          </a:p>
          <a:p>
            <a:pPr marL="678227" lvl="1" indent="-226075">
              <a:buAutoNum type="arabicParenR"/>
            </a:pPr>
            <a:r>
              <a:rPr lang="en-US" baseline="0" dirty="0" smtClean="0"/>
              <a:t>Concentrating in Chicago and Cook</a:t>
            </a:r>
          </a:p>
          <a:p>
            <a:pPr marL="678227" lvl="1" indent="-226075">
              <a:buAutoNum type="arabicParenR"/>
            </a:pPr>
            <a:r>
              <a:rPr lang="en-US" baseline="0" dirty="0" smtClean="0"/>
              <a:t>Many barriers to rental </a:t>
            </a:r>
          </a:p>
          <a:p>
            <a:pPr marL="1135427" lvl="2" indent="-226075">
              <a:buAutoNum type="arabicParenR"/>
            </a:pPr>
            <a:r>
              <a:rPr lang="en-US" baseline="0" dirty="0" smtClean="0"/>
              <a:t>Unproven market</a:t>
            </a:r>
          </a:p>
          <a:p>
            <a:pPr marL="1135427" lvl="2" indent="-226075">
              <a:buAutoNum type="arabicParenR"/>
            </a:pPr>
            <a:r>
              <a:rPr lang="en-US" baseline="0" dirty="0" smtClean="0"/>
              <a:t>Access to financing</a:t>
            </a:r>
          </a:p>
          <a:p>
            <a:pPr marL="1135427" lvl="2" indent="-226075">
              <a:buAutoNum type="arabicParenR"/>
            </a:pPr>
            <a:r>
              <a:rPr lang="en-US" baseline="0" dirty="0" smtClean="0"/>
              <a:t>Local opposition</a:t>
            </a:r>
          </a:p>
          <a:p>
            <a:pPr marL="1135427" lvl="2" indent="-226075">
              <a:buAutoNum type="arabicParenR"/>
            </a:pPr>
            <a:r>
              <a:rPr lang="en-US" baseline="0" dirty="0" smtClean="0"/>
              <a:t>Lack of zoning/long entitlement process</a:t>
            </a:r>
          </a:p>
          <a:p>
            <a:pPr marL="226075" indent="-226075">
              <a:buAutoNum type="arabicParenR"/>
            </a:pPr>
            <a:endParaRPr lang="en-US" dirty="0"/>
          </a:p>
        </p:txBody>
      </p:sp>
      <p:sp>
        <p:nvSpPr>
          <p:cNvPr id="4" name="Slide Number Placeholder 3"/>
          <p:cNvSpPr>
            <a:spLocks noGrp="1"/>
          </p:cNvSpPr>
          <p:nvPr>
            <p:ph type="sldNum" sz="quarter" idx="10"/>
          </p:nvPr>
        </p:nvSpPr>
        <p:spPr/>
        <p:txBody>
          <a:bodyPr/>
          <a:lstStyle/>
          <a:p>
            <a:fld id="{97A57A0D-590D-40A3-B0BA-F5B791A3E248}" type="slidenum">
              <a:rPr lang="en-US" smtClean="0"/>
              <a:t>9</a:t>
            </a:fld>
            <a:endParaRPr lang="en-US" dirty="0"/>
          </a:p>
        </p:txBody>
      </p:sp>
    </p:spTree>
    <p:extLst>
      <p:ext uri="{BB962C8B-B14F-4D97-AF65-F5344CB8AC3E}">
        <p14:creationId xmlns:p14="http://schemas.microsoft.com/office/powerpoint/2010/main" val="652305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484317C-33F6-4014-980F-B8C5EC83BEA2}" type="datetime1">
              <a:rPr lang="en-US" smtClean="0"/>
              <a:pPr/>
              <a:t>3/19/2013</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01BE221F-D0BC-4106-B7CE-A1C1352E6DAF}" type="slidenum">
              <a:rPr lang="en-US" smtClean="0">
                <a:solidFill>
                  <a:srgbClr val="EBDDC3"/>
                </a:solidFill>
              </a:rPr>
              <a:pPr/>
              <a:t>‹#›</a:t>
            </a:fld>
            <a:endParaRPr lang="en-US" dirty="0">
              <a:solidFill>
                <a:srgbClr val="EBDDC3"/>
              </a:solidFill>
            </a:endParaRPr>
          </a:p>
        </p:txBody>
      </p:sp>
    </p:spTree>
    <p:extLst>
      <p:ext uri="{BB962C8B-B14F-4D97-AF65-F5344CB8AC3E}">
        <p14:creationId xmlns:p14="http://schemas.microsoft.com/office/powerpoint/2010/main" val="190477311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F92E01-87BB-47C5-8B19-BCDEA47E510C}" type="datetime1">
              <a:rPr lang="en-US" smtClean="0">
                <a:solidFill>
                  <a:srgbClr val="000000"/>
                </a:solidFill>
              </a:rPr>
              <a:pPr/>
              <a:t>3/19/2013</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01BE221F-D0BC-4106-B7CE-A1C1352E6DAF}" type="slidenum">
              <a:rPr lang="en-US" smtClean="0"/>
              <a:pPr/>
              <a:t>‹#›</a:t>
            </a:fld>
            <a:endParaRPr lang="en-US" dirty="0"/>
          </a:p>
        </p:txBody>
      </p:sp>
    </p:spTree>
    <p:extLst>
      <p:ext uri="{BB962C8B-B14F-4D97-AF65-F5344CB8AC3E}">
        <p14:creationId xmlns:p14="http://schemas.microsoft.com/office/powerpoint/2010/main" val="278199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97DBA3B-B1C6-4F55-9B7A-55AAA8FC393C}" type="datetime1">
              <a:rPr lang="en-US" smtClean="0">
                <a:solidFill>
                  <a:srgbClr val="000000"/>
                </a:solidFill>
              </a:rPr>
              <a:pPr/>
              <a:t>3/19/2013</a:t>
            </a:fld>
            <a:endParaRPr lang="en-US" dirty="0">
              <a:solidFill>
                <a:srgbClr val="000000"/>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dirty="0">
              <a:solidFill>
                <a:srgbClr val="000000"/>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01BE221F-D0BC-4106-B7CE-A1C1352E6DAF}" type="slidenum">
              <a:rPr lang="en-US" smtClean="0"/>
              <a:pPr/>
              <a:t>‹#›</a:t>
            </a:fld>
            <a:endParaRPr lang="en-US" dirty="0"/>
          </a:p>
        </p:txBody>
      </p:sp>
    </p:spTree>
    <p:extLst>
      <p:ext uri="{BB962C8B-B14F-4D97-AF65-F5344CB8AC3E}">
        <p14:creationId xmlns:p14="http://schemas.microsoft.com/office/powerpoint/2010/main" val="50747955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3795420-6B7D-455F-80D3-4CA573ABA28F}" type="datetime1">
              <a:rPr lang="en-US" smtClean="0">
                <a:solidFill>
                  <a:srgbClr val="000000"/>
                </a:solidFill>
              </a:rPr>
              <a:pPr/>
              <a:t>3/19/2013</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1BE221F-D0BC-4106-B7CE-A1C1352E6DAF}"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093573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Rectangle 7"/>
          <p:cNvSpPr/>
          <p:nvPr/>
        </p:nvSpPr>
        <p:spPr>
          <a:xfrm>
            <a:off x="647700" y="1600200"/>
            <a:ext cx="6477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2872A18-FA41-4ADB-B136-63FD18A434F6}" type="datetime1">
              <a:rPr lang="en-US" smtClean="0">
                <a:solidFill>
                  <a:srgbClr val="000000"/>
                </a:solidFill>
              </a:rPr>
              <a:pPr/>
              <a:t>3/19/2013</a:t>
            </a:fld>
            <a:endParaRPr lang="en-US" dirty="0">
              <a:solidFill>
                <a:srgbClr val="000000"/>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1BE221F-D0BC-4106-B7CE-A1C1352E6DAF}"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solidFill>
                <a:srgbClr val="000000"/>
              </a:solidFill>
            </a:endParaRPr>
          </a:p>
        </p:txBody>
      </p:sp>
    </p:spTree>
    <p:extLst>
      <p:ext uri="{BB962C8B-B14F-4D97-AF65-F5344CB8AC3E}">
        <p14:creationId xmlns:p14="http://schemas.microsoft.com/office/powerpoint/2010/main" val="54994115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BC50CF-4DDF-43BE-8A09-6DD585D0F246}" type="datetime1">
              <a:rPr lang="en-US" smtClean="0">
                <a:solidFill>
                  <a:srgbClr val="000000"/>
                </a:solidFill>
              </a:rPr>
              <a:pPr/>
              <a:t>3/19/2013</a:t>
            </a:fld>
            <a:endParaRPr lang="en-US" dirty="0">
              <a:solidFill>
                <a:srgbClr val="000000"/>
              </a:solidFill>
            </a:endParaRPr>
          </a:p>
        </p:txBody>
      </p:sp>
      <p:sp>
        <p:nvSpPr>
          <p:cNvPr id="10" name="Slide Number Placeholder 9"/>
          <p:cNvSpPr>
            <a:spLocks noGrp="1"/>
          </p:cNvSpPr>
          <p:nvPr>
            <p:ph type="sldNum" sz="quarter" idx="16"/>
          </p:nvPr>
        </p:nvSpPr>
        <p:spPr/>
        <p:txBody>
          <a:bodyPr rtlCol="0"/>
          <a:lstStyle/>
          <a:p>
            <a:fld id="{01BE221F-D0BC-4106-B7CE-A1C1352E6DAF}"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solidFill>
                <a:srgbClr val="000000"/>
              </a:solidFill>
            </a:endParaRPr>
          </a:p>
        </p:txBody>
      </p:sp>
    </p:spTree>
    <p:extLst>
      <p:ext uri="{BB962C8B-B14F-4D97-AF65-F5344CB8AC3E}">
        <p14:creationId xmlns:p14="http://schemas.microsoft.com/office/powerpoint/2010/main" val="2171481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C09D166A-9391-4B63-9D47-C64CCBACFC25}" type="datetime1">
              <a:rPr lang="en-US" smtClean="0">
                <a:solidFill>
                  <a:srgbClr val="000000"/>
                </a:solidFill>
              </a:rPr>
              <a:pPr/>
              <a:t>3/19/2013</a:t>
            </a:fld>
            <a:endParaRPr lang="en-US" dirty="0">
              <a:solidFill>
                <a:srgbClr val="000000"/>
              </a:solidFill>
            </a:endParaRPr>
          </a:p>
        </p:txBody>
      </p:sp>
      <p:sp>
        <p:nvSpPr>
          <p:cNvPr id="12" name="Slide Number Placeholder 11"/>
          <p:cNvSpPr>
            <a:spLocks noGrp="1"/>
          </p:cNvSpPr>
          <p:nvPr>
            <p:ph type="sldNum" sz="quarter" idx="16"/>
          </p:nvPr>
        </p:nvSpPr>
        <p:spPr/>
        <p:txBody>
          <a:bodyPr rtlCol="0"/>
          <a:lstStyle/>
          <a:p>
            <a:fld id="{01BE221F-D0BC-4106-B7CE-A1C1352E6DAF}"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solidFill>
                <a:srgbClr val="000000"/>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494728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8220F8D-8A0C-40A5-8E20-435889F3DF3B}" type="datetime1">
              <a:rPr lang="en-US" smtClean="0">
                <a:solidFill>
                  <a:srgbClr val="000000"/>
                </a:solidFill>
              </a:rPr>
              <a:pPr/>
              <a:t>3/19/2013</a:t>
            </a:fld>
            <a:endParaRPr lang="en-US" dirty="0">
              <a:solidFill>
                <a:srgbClr val="000000"/>
              </a:solidFill>
            </a:endParaRPr>
          </a:p>
        </p:txBody>
      </p:sp>
      <p:sp>
        <p:nvSpPr>
          <p:cNvPr id="4" name="Footer Placeholder 3"/>
          <p:cNvSpPr>
            <a:spLocks noGrp="1"/>
          </p:cNvSpPr>
          <p:nvPr>
            <p:ph type="ftr" sz="quarter" idx="11"/>
          </p:nvPr>
        </p:nvSpPr>
        <p:spPr/>
        <p:txBody>
          <a:body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01BE221F-D0BC-4106-B7CE-A1C1352E6DAF}" type="slidenum">
              <a:rPr lang="en-US" smtClean="0"/>
              <a:pPr/>
              <a:t>‹#›</a:t>
            </a:fld>
            <a:endParaRPr lang="en-US" dirty="0"/>
          </a:p>
        </p:txBody>
      </p:sp>
    </p:spTree>
    <p:extLst>
      <p:ext uri="{BB962C8B-B14F-4D97-AF65-F5344CB8AC3E}">
        <p14:creationId xmlns:p14="http://schemas.microsoft.com/office/powerpoint/2010/main" val="4184902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A49F3-B7A4-4431-83F5-8B2D7D0B23FD}" type="datetime1">
              <a:rPr lang="en-US" smtClean="0">
                <a:solidFill>
                  <a:srgbClr val="000000"/>
                </a:solidFill>
              </a:rPr>
              <a:pPr/>
              <a:t>3/19/2013</a:t>
            </a:fld>
            <a:endParaRPr lang="en-US" dirty="0">
              <a:solidFill>
                <a:srgbClr val="000000"/>
              </a:solidFill>
            </a:endParaRPr>
          </a:p>
        </p:txBody>
      </p:sp>
      <p:sp>
        <p:nvSpPr>
          <p:cNvPr id="3" name="Footer Placeholder 2"/>
          <p:cNvSpPr>
            <a:spLocks noGrp="1"/>
          </p:cNvSpPr>
          <p:nvPr>
            <p:ph type="ftr" sz="quarter" idx="11"/>
          </p:nvPr>
        </p:nvSpPr>
        <p:spPr/>
        <p:txBody>
          <a:bodyPr/>
          <a:lstStyle/>
          <a:p>
            <a:endParaRPr lang="en-US" dirty="0">
              <a:solidFill>
                <a:srgbClr val="000000"/>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01BE221F-D0BC-4106-B7CE-A1C1352E6DA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79477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F8B784D-5D10-4717-9967-715915A30D28}" type="datetime1">
              <a:rPr lang="en-US" smtClean="0">
                <a:solidFill>
                  <a:srgbClr val="000000"/>
                </a:solidFill>
              </a:rPr>
              <a:pPr/>
              <a:t>3/19/2013</a:t>
            </a:fld>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01BE221F-D0BC-4106-B7CE-A1C1352E6DAF}"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082812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A10D2EA0-C765-45AF-AFAD-24469168B228}" type="datetime1">
              <a:rPr lang="en-US" smtClean="0">
                <a:solidFill>
                  <a:srgbClr val="000000"/>
                </a:solidFill>
              </a:rPr>
              <a:pPr/>
              <a:t>3/19/2013</a:t>
            </a:fld>
            <a:endParaRPr lang="en-US" dirty="0">
              <a:solidFill>
                <a:srgbClr val="000000"/>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01BE221F-D0BC-4106-B7CE-A1C1352E6DAF}"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solidFill>
                <a:srgbClr val="000000"/>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extLst>
      <p:ext uri="{BB962C8B-B14F-4D97-AF65-F5344CB8AC3E}">
        <p14:creationId xmlns:p14="http://schemas.microsoft.com/office/powerpoint/2010/main" val="134361254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FA56056-0EF2-4F5D-B76C-3DFEF5218E48}" type="datetime1">
              <a:rPr lang="en-US" smtClean="0">
                <a:solidFill>
                  <a:srgbClr val="000000"/>
                </a:solidFill>
              </a:rPr>
              <a:pPr/>
              <a:t>3/19/2013</a:t>
            </a:fld>
            <a:endParaRPr lang="en-US" dirty="0">
              <a:solidFill>
                <a:srgbClr val="000000"/>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solidFill>
                <a:srgbClr val="000000"/>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Rectangle 7"/>
          <p:cNvSpPr/>
          <p:nvPr/>
        </p:nvSpPr>
        <p:spPr>
          <a:xfrm>
            <a:off x="0" y="1280160"/>
            <a:ext cx="533400" cy="571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590550" y="1280160"/>
            <a:ext cx="6572250" cy="571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1BE221F-D0BC-4106-B7CE-A1C1352E6DAF}" type="slidenum">
              <a:rPr lang="en-US" smtClean="0"/>
              <a:pPr/>
              <a:t>‹#›</a:t>
            </a:fld>
            <a:endParaRPr lang="en-US" dirty="0"/>
          </a:p>
        </p:txBody>
      </p:sp>
    </p:spTree>
    <p:extLst>
      <p:ext uri="{BB962C8B-B14F-4D97-AF65-F5344CB8AC3E}">
        <p14:creationId xmlns:p14="http://schemas.microsoft.com/office/powerpoint/2010/main" val="368976337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4"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Title 1"/>
          <p:cNvSpPr>
            <a:spLocks noGrp="1"/>
          </p:cNvSpPr>
          <p:nvPr>
            <p:ph type="ctrTitle"/>
          </p:nvPr>
        </p:nvSpPr>
        <p:spPr>
          <a:xfrm>
            <a:off x="571500" y="4038600"/>
            <a:ext cx="8001000" cy="1828800"/>
          </a:xfrm>
        </p:spPr>
        <p:txBody>
          <a:bodyPr>
            <a:normAutofit/>
          </a:bodyPr>
          <a:lstStyle/>
          <a:p>
            <a:pPr algn="ctr"/>
            <a:r>
              <a:rPr lang="en-US" kern="700" cap="none" dirty="0">
                <a:solidFill>
                  <a:schemeClr val="tx1"/>
                </a:solidFill>
                <a:effectLst>
                  <a:outerShdw blurRad="50800" dist="25400" dir="2700000" sx="101000" sy="101000" algn="tl" rotWithShape="0">
                    <a:prstClr val="black">
                      <a:alpha val="73000"/>
                    </a:prstClr>
                  </a:outerShdw>
                </a:effectLst>
                <a:latin typeface="Calibri" pitchFamily="34" charset="0"/>
                <a:cs typeface="Calibri" pitchFamily="34" charset="0"/>
              </a:rPr>
              <a:t>Housing Policy Updates: Tracking Housing Change in the Region</a:t>
            </a:r>
          </a:p>
        </p:txBody>
      </p:sp>
      <p:sp>
        <p:nvSpPr>
          <p:cNvPr id="4" name="Subtitle 3"/>
          <p:cNvSpPr>
            <a:spLocks noGrp="1"/>
          </p:cNvSpPr>
          <p:nvPr>
            <p:ph type="subTitle" idx="1"/>
          </p:nvPr>
        </p:nvSpPr>
        <p:spPr>
          <a:xfrm>
            <a:off x="1219200" y="6050037"/>
            <a:ext cx="6705600" cy="685800"/>
          </a:xfrm>
        </p:spPr>
        <p:txBody>
          <a:bodyPr/>
          <a:lstStyle/>
          <a:p>
            <a:r>
              <a:rPr lang="en-US" dirty="0" smtClean="0">
                <a:latin typeface="Calibri" pitchFamily="34" charset="0"/>
                <a:cs typeface="Calibri" pitchFamily="34" charset="0"/>
              </a:rPr>
              <a:t>CMAP Land Use Committee, March 20, 2013</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476434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600" dirty="0" smtClean="0"/>
              <a:t>Annual Proportion of Permitted Units by Type and Location</a:t>
            </a:r>
            <a:endParaRPr lang="en-US" sz="3600" dirty="0"/>
          </a:p>
        </p:txBody>
      </p:sp>
      <p:sp>
        <p:nvSpPr>
          <p:cNvPr id="8" name="TextBox 7"/>
          <p:cNvSpPr txBox="1"/>
          <p:nvPr/>
        </p:nvSpPr>
        <p:spPr>
          <a:xfrm>
            <a:off x="381000" y="6602025"/>
            <a:ext cx="3132589" cy="246221"/>
          </a:xfrm>
          <a:prstGeom prst="rect">
            <a:avLst/>
          </a:prstGeom>
          <a:noFill/>
        </p:spPr>
        <p:txBody>
          <a:bodyPr wrap="none" rtlCol="0">
            <a:spAutoFit/>
          </a:bodyPr>
          <a:lstStyle/>
          <a:p>
            <a:r>
              <a:rPr lang="en-US" sz="1000" dirty="0" smtClean="0">
                <a:solidFill>
                  <a:schemeClr val="tx1">
                    <a:lumMod val="85000"/>
                    <a:lumOff val="15000"/>
                  </a:schemeClr>
                </a:solidFill>
              </a:rPr>
              <a:t>Source: CMAP Analysis of US Census Building Permit Data</a:t>
            </a:r>
            <a:endParaRPr lang="en-US" sz="1000" dirty="0">
              <a:solidFill>
                <a:schemeClr val="tx1">
                  <a:lumMod val="85000"/>
                  <a:lumOff val="15000"/>
                </a:schemeClr>
              </a:solidFill>
            </a:endParaRP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 y="1428362"/>
            <a:ext cx="8945563" cy="517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1408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Single Family Permits</a:t>
            </a:r>
            <a:endParaRPr lang="en-US" dirty="0"/>
          </a:p>
        </p:txBody>
      </p:sp>
      <p:sp>
        <p:nvSpPr>
          <p:cNvPr id="4" name="TextBox 3"/>
          <p:cNvSpPr txBox="1"/>
          <p:nvPr/>
        </p:nvSpPr>
        <p:spPr>
          <a:xfrm>
            <a:off x="381000" y="6457890"/>
            <a:ext cx="3196709" cy="246221"/>
          </a:xfrm>
          <a:prstGeom prst="rect">
            <a:avLst/>
          </a:prstGeom>
          <a:noFill/>
        </p:spPr>
        <p:txBody>
          <a:bodyPr wrap="none" rtlCol="0">
            <a:spAutoFit/>
          </a:bodyPr>
          <a:lstStyle/>
          <a:p>
            <a:r>
              <a:rPr lang="en-US" sz="1000" dirty="0" smtClean="0"/>
              <a:t>Source: CMAP Analysis of U.S. Census building permit data</a:t>
            </a:r>
            <a:endParaRPr lang="en-US" sz="1000" dirty="0"/>
          </a:p>
        </p:txBody>
      </p:sp>
      <p:graphicFrame>
        <p:nvGraphicFramePr>
          <p:cNvPr id="5" name="Chart 4"/>
          <p:cNvGraphicFramePr>
            <a:graphicFrameLocks/>
          </p:cNvGraphicFramePr>
          <p:nvPr>
            <p:extLst>
              <p:ext uri="{D42A27DB-BD31-4B8C-83A1-F6EECF244321}">
                <p14:modId xmlns:p14="http://schemas.microsoft.com/office/powerpoint/2010/main" val="3060836485"/>
              </p:ext>
            </p:extLst>
          </p:nvPr>
        </p:nvGraphicFramePr>
        <p:xfrm>
          <a:off x="685800" y="1828800"/>
          <a:ext cx="7419975" cy="4410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8093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143000"/>
            <a:ext cx="7239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609600" y="152400"/>
            <a:ext cx="7543800" cy="1066800"/>
          </a:xfrm>
        </p:spPr>
        <p:txBody>
          <a:bodyPr>
            <a:normAutofit/>
          </a:bodyPr>
          <a:lstStyle/>
          <a:p>
            <a:r>
              <a:rPr lang="en-US" sz="2800" dirty="0" smtClean="0"/>
              <a:t>Single family permits below average in all MSAs</a:t>
            </a:r>
            <a:endParaRPr lang="en-US" sz="2800" dirty="0"/>
          </a:p>
        </p:txBody>
      </p:sp>
      <p:sp>
        <p:nvSpPr>
          <p:cNvPr id="9" name="TextBox 8"/>
          <p:cNvSpPr txBox="1"/>
          <p:nvPr/>
        </p:nvSpPr>
        <p:spPr>
          <a:xfrm>
            <a:off x="304800" y="6581001"/>
            <a:ext cx="3196709" cy="246221"/>
          </a:xfrm>
          <a:prstGeom prst="rect">
            <a:avLst/>
          </a:prstGeom>
          <a:noFill/>
        </p:spPr>
        <p:txBody>
          <a:bodyPr wrap="none" rtlCol="0">
            <a:spAutoFit/>
          </a:bodyPr>
          <a:lstStyle/>
          <a:p>
            <a:r>
              <a:rPr lang="en-US" sz="1000" dirty="0" smtClean="0"/>
              <a:t>Source: CMAP Analysis of U.S. Census building permit data</a:t>
            </a:r>
            <a:endParaRPr lang="en-US" sz="1000" dirty="0"/>
          </a:p>
        </p:txBody>
      </p:sp>
      <p:sp>
        <p:nvSpPr>
          <p:cNvPr id="10" name="TextBox 9"/>
          <p:cNvSpPr txBox="1"/>
          <p:nvPr/>
        </p:nvSpPr>
        <p:spPr>
          <a:xfrm>
            <a:off x="356673" y="1085076"/>
            <a:ext cx="6247992" cy="276999"/>
          </a:xfrm>
          <a:prstGeom prst="rect">
            <a:avLst/>
          </a:prstGeom>
          <a:noFill/>
        </p:spPr>
        <p:txBody>
          <a:bodyPr wrap="none" rtlCol="0">
            <a:spAutoFit/>
          </a:bodyPr>
          <a:lstStyle/>
          <a:p>
            <a:r>
              <a:rPr lang="en-US" sz="1200" b="1" dirty="0" smtClean="0"/>
              <a:t>Single Family Residential Permits per 1,000 People in MSAs with more than 1 Million Residents</a:t>
            </a:r>
            <a:endParaRPr lang="en-US" sz="1200" b="1"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73" y="1329421"/>
            <a:ext cx="7910513" cy="549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445028" y="6580999"/>
            <a:ext cx="3012043" cy="153888"/>
          </a:xfrm>
          <a:prstGeom prst="rect">
            <a:avLst/>
          </a:prstGeom>
          <a:noFill/>
        </p:spPr>
        <p:txBody>
          <a:bodyPr wrap="none" lIns="0" tIns="0" rIns="0" bIns="0" rtlCol="0">
            <a:spAutoFit/>
          </a:bodyPr>
          <a:lstStyle/>
          <a:p>
            <a:r>
              <a:rPr lang="en-US" sz="1000" dirty="0" smtClean="0"/>
              <a:t>Source: CMAP Analysis of U.S. Census building permit data</a:t>
            </a:r>
            <a:endParaRPr lang="en-US" sz="1000" dirty="0"/>
          </a:p>
        </p:txBody>
      </p:sp>
    </p:spTree>
    <p:extLst>
      <p:ext uri="{BB962C8B-B14F-4D97-AF65-F5344CB8AC3E}">
        <p14:creationId xmlns:p14="http://schemas.microsoft.com/office/powerpoint/2010/main" val="9743736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43000"/>
            <a:ext cx="7239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609600"/>
          </a:xfrm>
        </p:spPr>
        <p:txBody>
          <a:bodyPr>
            <a:normAutofit fontScale="90000"/>
          </a:bodyPr>
          <a:lstStyle/>
          <a:p>
            <a:r>
              <a:rPr lang="en-US" sz="2400" dirty="0"/>
              <a:t>Fast-Growing MSAs exceeding historic </a:t>
            </a:r>
            <a:r>
              <a:rPr lang="en-US" sz="2400" dirty="0" smtClean="0"/>
              <a:t>multi-family </a:t>
            </a:r>
            <a:r>
              <a:rPr lang="en-US" sz="2400" dirty="0"/>
              <a:t>permitting averages</a:t>
            </a:r>
          </a:p>
        </p:txBody>
      </p:sp>
      <p:sp>
        <p:nvSpPr>
          <p:cNvPr id="8" name="TextBox 7"/>
          <p:cNvSpPr txBox="1"/>
          <p:nvPr/>
        </p:nvSpPr>
        <p:spPr>
          <a:xfrm>
            <a:off x="304800" y="593310"/>
            <a:ext cx="6311984" cy="276999"/>
          </a:xfrm>
          <a:prstGeom prst="rect">
            <a:avLst/>
          </a:prstGeom>
          <a:noFill/>
        </p:spPr>
        <p:txBody>
          <a:bodyPr wrap="none" rtlCol="0">
            <a:spAutoFit/>
          </a:bodyPr>
          <a:lstStyle/>
          <a:p>
            <a:r>
              <a:rPr lang="en-US" sz="1200" b="1" dirty="0" smtClean="0"/>
              <a:t>Multi-family Residential Permits per 1,000 People in MSAs with more than 1 Million Residents</a:t>
            </a:r>
            <a:endParaRPr lang="en-US" sz="1200" b="1"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851973"/>
            <a:ext cx="8505752" cy="5911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457449" y="6471761"/>
            <a:ext cx="3196709" cy="246221"/>
          </a:xfrm>
          <a:prstGeom prst="rect">
            <a:avLst/>
          </a:prstGeom>
          <a:noFill/>
        </p:spPr>
        <p:txBody>
          <a:bodyPr wrap="none" rtlCol="0">
            <a:spAutoFit/>
          </a:bodyPr>
          <a:lstStyle/>
          <a:p>
            <a:r>
              <a:rPr lang="en-US" sz="1000" dirty="0" smtClean="0"/>
              <a:t>Source: CMAP Analysis of U.S. Census building permit data</a:t>
            </a:r>
            <a:endParaRPr lang="en-US" sz="1000" dirty="0"/>
          </a:p>
        </p:txBody>
      </p:sp>
    </p:spTree>
    <p:extLst>
      <p:ext uri="{BB962C8B-B14F-4D97-AF65-F5344CB8AC3E}">
        <p14:creationId xmlns:p14="http://schemas.microsoft.com/office/powerpoint/2010/main" val="2061507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a:t>Housing values </a:t>
            </a:r>
            <a:r>
              <a:rPr lang="en-US" dirty="0" smtClean="0"/>
              <a:t>have begun to increase on an annual basis</a:t>
            </a:r>
          </a:p>
          <a:p>
            <a:pPr lvl="3"/>
            <a:endParaRPr lang="en-US" dirty="0" smtClean="0"/>
          </a:p>
          <a:p>
            <a:r>
              <a:rPr lang="en-US" dirty="0" smtClean="0"/>
              <a:t>The gap between the recovery in high-value and low-value homes is troubling, but declined from its peak in July </a:t>
            </a:r>
          </a:p>
          <a:p>
            <a:pPr lvl="4"/>
            <a:endParaRPr lang="en-US" dirty="0"/>
          </a:p>
          <a:p>
            <a:r>
              <a:rPr lang="en-US" dirty="0" smtClean="0"/>
              <a:t>Monthly rents are on the rise and vacancy rates are falling, with the biggest changes in suburban markets</a:t>
            </a:r>
          </a:p>
          <a:p>
            <a:pPr lvl="4"/>
            <a:endParaRPr lang="en-US" dirty="0" smtClean="0"/>
          </a:p>
          <a:p>
            <a:r>
              <a:rPr lang="en-US" dirty="0" smtClean="0"/>
              <a:t>Housing starts and residential permits are on the rise</a:t>
            </a:r>
          </a:p>
          <a:p>
            <a:pPr lvl="4"/>
            <a:endParaRPr lang="en-US" dirty="0" smtClean="0"/>
          </a:p>
          <a:p>
            <a:r>
              <a:rPr lang="en-US" dirty="0" smtClean="0"/>
              <a:t>Chicago, Suburban Cook and DuPage County continue to gain an increasing share of single family permits, possibly due to historic infill patterns</a:t>
            </a:r>
          </a:p>
          <a:p>
            <a:pPr lvl="4"/>
            <a:endParaRPr lang="en-US" dirty="0" smtClean="0"/>
          </a:p>
          <a:p>
            <a:r>
              <a:rPr lang="en-US" dirty="0" smtClean="0"/>
              <a:t>2012 saw an atypically high proportion of multifamily permits in suburban areas, driven by 3</a:t>
            </a:r>
            <a:r>
              <a:rPr lang="en-US" baseline="30000" dirty="0" smtClean="0"/>
              <a:t>rd</a:t>
            </a:r>
            <a:r>
              <a:rPr lang="en-US" dirty="0"/>
              <a:t> </a:t>
            </a:r>
            <a:r>
              <a:rPr lang="en-US" dirty="0" smtClean="0"/>
              <a:t>quarter permits</a:t>
            </a:r>
          </a:p>
        </p:txBody>
      </p:sp>
    </p:spTree>
    <p:extLst>
      <p:ext uri="{BB962C8B-B14F-4D97-AF65-F5344CB8AC3E}">
        <p14:creationId xmlns:p14="http://schemas.microsoft.com/office/powerpoint/2010/main" val="1051978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Next Steps</a:t>
            </a:r>
            <a:endParaRPr lang="en-US" dirty="0"/>
          </a:p>
        </p:txBody>
      </p:sp>
      <p:sp>
        <p:nvSpPr>
          <p:cNvPr id="9" name="Content Placeholder 8"/>
          <p:cNvSpPr>
            <a:spLocks noGrp="1"/>
          </p:cNvSpPr>
          <p:nvPr>
            <p:ph sz="quarter" idx="1"/>
          </p:nvPr>
        </p:nvSpPr>
        <p:spPr/>
        <p:txBody>
          <a:bodyPr/>
          <a:lstStyle/>
          <a:p>
            <a:r>
              <a:rPr lang="en-US" dirty="0" smtClean="0"/>
              <a:t>Split single quarterly blog into two to three separate blogs released over several weeks</a:t>
            </a:r>
          </a:p>
          <a:p>
            <a:r>
              <a:rPr lang="en-US" dirty="0" smtClean="0"/>
              <a:t>Provide more in-depth discussion of related policy and legislative issues</a:t>
            </a:r>
          </a:p>
          <a:p>
            <a:r>
              <a:rPr lang="en-US" dirty="0" smtClean="0"/>
              <a:t>Continue to work to expand resources related to infill development</a:t>
            </a:r>
          </a:p>
        </p:txBody>
      </p:sp>
    </p:spTree>
    <p:extLst>
      <p:ext uri="{BB962C8B-B14F-4D97-AF65-F5344CB8AC3E}">
        <p14:creationId xmlns:p14="http://schemas.microsoft.com/office/powerpoint/2010/main" val="2252617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 name="Title 1"/>
          <p:cNvSpPr txBox="1">
            <a:spLocks/>
          </p:cNvSpPr>
          <p:nvPr/>
        </p:nvSpPr>
        <p:spPr>
          <a:xfrm>
            <a:off x="-8878" y="3429000"/>
            <a:ext cx="9144000" cy="3317288"/>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800" b="1" dirty="0" smtClean="0">
              <a:solidFill>
                <a:schemeClr val="bg1"/>
              </a:solidFill>
            </a:endParaRPr>
          </a:p>
          <a:p>
            <a:r>
              <a:rPr lang="en-US" sz="6600" b="1" dirty="0" smtClean="0">
                <a:solidFill>
                  <a:schemeClr val="bg1"/>
                </a:solidFill>
                <a:effectLst>
                  <a:outerShdw blurRad="50800" dist="38100" dir="2700000" algn="tl" rotWithShape="0">
                    <a:prstClr val="black">
                      <a:alpha val="40000"/>
                    </a:prstClr>
                  </a:outerShdw>
                </a:effectLst>
                <a:latin typeface="Calibri" pitchFamily="34" charset="0"/>
                <a:cs typeface="Calibri" pitchFamily="34" charset="0"/>
              </a:rPr>
              <a:t>Questions?</a:t>
            </a:r>
          </a:p>
          <a:p>
            <a:endParaRPr lang="en-US" b="1" dirty="0">
              <a:solidFill>
                <a:schemeClr val="bg1"/>
              </a:solidFill>
            </a:endParaRPr>
          </a:p>
          <a:p>
            <a:endParaRPr lang="en-US" b="1" dirty="0" smtClean="0">
              <a:solidFill>
                <a:schemeClr val="bg1"/>
              </a:solidFill>
            </a:endParaRPr>
          </a:p>
          <a:p>
            <a:endParaRPr lang="en-US" b="1" dirty="0">
              <a:solidFill>
                <a:schemeClr val="bg1"/>
              </a:solidFill>
            </a:endParaRPr>
          </a:p>
          <a:p>
            <a:endParaRPr lang="en-US" b="1" dirty="0" smtClean="0">
              <a:solidFill>
                <a:schemeClr val="bg1"/>
              </a:solidFill>
            </a:endParaRPr>
          </a:p>
        </p:txBody>
      </p:sp>
      <p:sp>
        <p:nvSpPr>
          <p:cNvPr id="4" name="TextBox 3"/>
          <p:cNvSpPr txBox="1"/>
          <p:nvPr/>
        </p:nvSpPr>
        <p:spPr>
          <a:xfrm>
            <a:off x="352425" y="5361293"/>
            <a:ext cx="4305300" cy="1384995"/>
          </a:xfrm>
          <a:prstGeom prst="rect">
            <a:avLst/>
          </a:prstGeom>
          <a:noFill/>
        </p:spPr>
        <p:txBody>
          <a:bodyPr wrap="square" rtlCol="0">
            <a:spAutoFit/>
          </a:bodyPr>
          <a:lstStyle/>
          <a:p>
            <a:r>
              <a:rPr lang="en-US" sz="2100" dirty="0" smtClean="0">
                <a:solidFill>
                  <a:schemeClr val="bg1"/>
                </a:solidFill>
                <a:latin typeface="+mj-lt"/>
              </a:rPr>
              <a:t>Elizabeth Schuh</a:t>
            </a:r>
          </a:p>
          <a:p>
            <a:r>
              <a:rPr lang="en-US" sz="2100" dirty="0" smtClean="0">
                <a:solidFill>
                  <a:schemeClr val="bg1"/>
                </a:solidFill>
                <a:latin typeface="+mj-lt"/>
              </a:rPr>
              <a:t>Senior Policy Analyst</a:t>
            </a:r>
          </a:p>
          <a:p>
            <a:r>
              <a:rPr lang="en-US" sz="2100" dirty="0" smtClean="0">
                <a:solidFill>
                  <a:schemeClr val="bg1"/>
                </a:solidFill>
                <a:latin typeface="+mj-lt"/>
              </a:rPr>
              <a:t>312-386-8681</a:t>
            </a:r>
          </a:p>
          <a:p>
            <a:r>
              <a:rPr lang="en-US" sz="2100" dirty="0" smtClean="0">
                <a:solidFill>
                  <a:schemeClr val="bg1"/>
                </a:solidFill>
                <a:latin typeface="+mj-lt"/>
              </a:rPr>
              <a:t>Email: eschuh@cmap.illinois.gov</a:t>
            </a:r>
            <a:endParaRPr lang="en-US" sz="2100" dirty="0">
              <a:solidFill>
                <a:schemeClr val="bg1"/>
              </a:solidFill>
              <a:latin typeface="+mj-lt"/>
            </a:endParaRPr>
          </a:p>
        </p:txBody>
      </p:sp>
      <p:sp>
        <p:nvSpPr>
          <p:cNvPr id="5" name="TextBox 4"/>
          <p:cNvSpPr txBox="1"/>
          <p:nvPr/>
        </p:nvSpPr>
        <p:spPr>
          <a:xfrm>
            <a:off x="8878" y="4653675"/>
            <a:ext cx="9135122" cy="615553"/>
          </a:xfrm>
          <a:prstGeom prst="rect">
            <a:avLst/>
          </a:prstGeom>
          <a:solidFill>
            <a:schemeClr val="bg1">
              <a:lumMod val="65000"/>
              <a:alpha val="86000"/>
            </a:schemeClr>
          </a:solidFill>
        </p:spPr>
        <p:txBody>
          <a:bodyPr wrap="square" rtlCol="0">
            <a:spAutoFit/>
          </a:bodyPr>
          <a:lstStyle/>
          <a:p>
            <a:pPr algn="ctr"/>
            <a:r>
              <a:rPr lang="en-US" sz="3400" b="1" dirty="0">
                <a:solidFill>
                  <a:schemeClr val="bg1"/>
                </a:solidFill>
                <a:latin typeface="Calibri" pitchFamily="34" charset="0"/>
                <a:cs typeface="Calibri" pitchFamily="34" charset="0"/>
              </a:rPr>
              <a:t>http</a:t>
            </a:r>
            <a:r>
              <a:rPr lang="en-US" sz="3400" b="1" dirty="0" smtClean="0">
                <a:solidFill>
                  <a:schemeClr val="bg1"/>
                </a:solidFill>
                <a:latin typeface="Calibri" pitchFamily="34" charset="0"/>
                <a:cs typeface="Calibri" pitchFamily="34" charset="0"/>
              </a:rPr>
              <a:t>://www.cmap.illinois.gov/policy-updates</a:t>
            </a:r>
            <a:endParaRPr lang="en-US" sz="3400" b="1"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109176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Policy Updates</a:t>
            </a:r>
            <a:endParaRPr lang="en-US" dirty="0"/>
          </a:p>
        </p:txBody>
      </p:sp>
      <p:sp>
        <p:nvSpPr>
          <p:cNvPr id="4" name="Content Placeholder 3"/>
          <p:cNvSpPr>
            <a:spLocks noGrp="1"/>
          </p:cNvSpPr>
          <p:nvPr>
            <p:ph sz="quarter" idx="1"/>
          </p:nvPr>
        </p:nvSpPr>
        <p:spPr>
          <a:xfrm>
            <a:off x="609600" y="1589567"/>
            <a:ext cx="4038600" cy="4572000"/>
          </a:xfrm>
        </p:spPr>
        <p:txBody>
          <a:bodyPr/>
          <a:lstStyle/>
          <a:p>
            <a:r>
              <a:rPr lang="en-US" dirty="0" smtClean="0"/>
              <a:t>Assess housing trends</a:t>
            </a:r>
          </a:p>
          <a:p>
            <a:pPr lvl="1"/>
            <a:endParaRPr lang="en-US" dirty="0" smtClean="0"/>
          </a:p>
          <a:p>
            <a:r>
              <a:rPr lang="en-US" dirty="0" smtClean="0"/>
              <a:t>Compare change to GO TO 2040 Goals</a:t>
            </a:r>
          </a:p>
          <a:p>
            <a:pPr lvl="1"/>
            <a:endParaRPr lang="en-US" dirty="0" smtClean="0"/>
          </a:p>
          <a:p>
            <a:r>
              <a:rPr lang="en-US" dirty="0" smtClean="0"/>
              <a:t>2</a:t>
            </a:r>
            <a:r>
              <a:rPr lang="en-US" baseline="30000" dirty="0" smtClean="0"/>
              <a:t>nd</a:t>
            </a:r>
            <a:r>
              <a:rPr lang="en-US" dirty="0" smtClean="0"/>
              <a:t> Quarterly blog complete, 3</a:t>
            </a:r>
            <a:r>
              <a:rPr lang="en-US" baseline="30000" dirty="0" smtClean="0"/>
              <a:t>rd</a:t>
            </a:r>
            <a:r>
              <a:rPr lang="en-US" dirty="0" smtClean="0"/>
              <a:t> will be broken into several</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299" y="1952946"/>
            <a:ext cx="3605066" cy="2085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8382000" y="1371600"/>
            <a:ext cx="762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7401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478" t="1743" r="1526" b="1385"/>
          <a:stretch/>
        </p:blipFill>
        <p:spPr bwMode="auto">
          <a:xfrm>
            <a:off x="161924" y="1442272"/>
            <a:ext cx="8982075" cy="48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Housing Value Change Remains Unequal Across Sectors</a:t>
            </a:r>
            <a:endParaRPr lang="en-US" dirty="0"/>
          </a:p>
        </p:txBody>
      </p:sp>
      <p:sp>
        <p:nvSpPr>
          <p:cNvPr id="4" name="TextBox 3"/>
          <p:cNvSpPr txBox="1"/>
          <p:nvPr/>
        </p:nvSpPr>
        <p:spPr>
          <a:xfrm>
            <a:off x="541500" y="6611779"/>
            <a:ext cx="3725700" cy="246221"/>
          </a:xfrm>
          <a:prstGeom prst="rect">
            <a:avLst/>
          </a:prstGeom>
          <a:noFill/>
        </p:spPr>
        <p:txBody>
          <a:bodyPr wrap="none" rtlCol="0">
            <a:spAutoFit/>
          </a:bodyPr>
          <a:lstStyle/>
          <a:p>
            <a:r>
              <a:rPr lang="en-US" sz="1000" dirty="0" smtClean="0">
                <a:solidFill>
                  <a:schemeClr val="tx1">
                    <a:lumMod val="85000"/>
                    <a:lumOff val="15000"/>
                  </a:schemeClr>
                </a:solidFill>
              </a:rPr>
              <a:t>Source: CMAP Analysis of Standard &amp; Poor’s Case-</a:t>
            </a:r>
            <a:r>
              <a:rPr lang="en-US" sz="1000" dirty="0" err="1" smtClean="0">
                <a:solidFill>
                  <a:schemeClr val="tx1">
                    <a:lumMod val="85000"/>
                    <a:lumOff val="15000"/>
                  </a:schemeClr>
                </a:solidFill>
              </a:rPr>
              <a:t>Shiller</a:t>
            </a:r>
            <a:r>
              <a:rPr lang="en-US" sz="1000" dirty="0" smtClean="0">
                <a:solidFill>
                  <a:schemeClr val="tx1">
                    <a:lumMod val="85000"/>
                    <a:lumOff val="15000"/>
                  </a:schemeClr>
                </a:solidFill>
              </a:rPr>
              <a:t> Index data</a:t>
            </a:r>
            <a:endParaRPr lang="en-US" sz="1000" dirty="0">
              <a:solidFill>
                <a:schemeClr val="tx1">
                  <a:lumMod val="85000"/>
                  <a:lumOff val="15000"/>
                </a:schemeClr>
              </a:solidFill>
            </a:endParaRPr>
          </a:p>
        </p:txBody>
      </p:sp>
      <p:sp>
        <p:nvSpPr>
          <p:cNvPr id="7" name="Oval 6"/>
          <p:cNvSpPr/>
          <p:nvPr/>
        </p:nvSpPr>
        <p:spPr>
          <a:xfrm>
            <a:off x="8658224" y="2646733"/>
            <a:ext cx="231597" cy="1256016"/>
          </a:xfrm>
          <a:prstGeom prst="ellipse">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772399" y="1519535"/>
            <a:ext cx="1245638" cy="923330"/>
          </a:xfrm>
          <a:prstGeom prst="rect">
            <a:avLst/>
          </a:prstGeom>
          <a:noFill/>
        </p:spPr>
        <p:txBody>
          <a:bodyPr wrap="square" rtlCol="0">
            <a:spAutoFit/>
          </a:bodyPr>
          <a:lstStyle/>
          <a:p>
            <a:pPr algn="ctr"/>
            <a:r>
              <a:rPr lang="en-US" dirty="0" smtClean="0"/>
              <a:t>Largest High-Low gap</a:t>
            </a:r>
            <a:endParaRPr lang="en-US" dirty="0"/>
          </a:p>
        </p:txBody>
      </p:sp>
      <p:cxnSp>
        <p:nvCxnSpPr>
          <p:cNvPr id="10" name="Straight Arrow Connector 9"/>
          <p:cNvCxnSpPr/>
          <p:nvPr/>
        </p:nvCxnSpPr>
        <p:spPr>
          <a:xfrm>
            <a:off x="8419702" y="2439147"/>
            <a:ext cx="198681" cy="338971"/>
          </a:xfrm>
          <a:prstGeom prst="straightConnector1">
            <a:avLst/>
          </a:prstGeom>
          <a:ln w="28575">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3856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48" t="2587" r="1640" b="2928"/>
          <a:stretch/>
        </p:blipFill>
        <p:spPr bwMode="auto">
          <a:xfrm>
            <a:off x="98129" y="1657959"/>
            <a:ext cx="8994943" cy="4963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First Year-to-Year Positive </a:t>
            </a:r>
            <a:r>
              <a:rPr lang="en-US" dirty="0"/>
              <a:t>C</a:t>
            </a:r>
            <a:r>
              <a:rPr lang="en-US" dirty="0" smtClean="0"/>
              <a:t>hange in the Case-</a:t>
            </a:r>
            <a:r>
              <a:rPr lang="en-US" dirty="0" err="1" smtClean="0"/>
              <a:t>Shiller</a:t>
            </a:r>
            <a:r>
              <a:rPr lang="en-US" dirty="0" smtClean="0"/>
              <a:t> Index Since April ‘07</a:t>
            </a:r>
            <a:endParaRPr lang="en-US" dirty="0"/>
          </a:p>
        </p:txBody>
      </p:sp>
      <p:sp>
        <p:nvSpPr>
          <p:cNvPr id="7" name="TextBox 6"/>
          <p:cNvSpPr txBox="1"/>
          <p:nvPr/>
        </p:nvSpPr>
        <p:spPr>
          <a:xfrm>
            <a:off x="85493" y="6611779"/>
            <a:ext cx="3725700" cy="246221"/>
          </a:xfrm>
          <a:prstGeom prst="rect">
            <a:avLst/>
          </a:prstGeom>
          <a:noFill/>
        </p:spPr>
        <p:txBody>
          <a:bodyPr wrap="none" rtlCol="0">
            <a:spAutoFit/>
          </a:bodyPr>
          <a:lstStyle/>
          <a:p>
            <a:r>
              <a:rPr lang="en-US" sz="1000" dirty="0" smtClean="0">
                <a:solidFill>
                  <a:schemeClr val="tx1">
                    <a:lumMod val="85000"/>
                    <a:lumOff val="15000"/>
                  </a:schemeClr>
                </a:solidFill>
              </a:rPr>
              <a:t>Source: CMAP Analysis of Standard &amp; Poor’s Case-</a:t>
            </a:r>
            <a:r>
              <a:rPr lang="en-US" sz="1000" dirty="0" err="1" smtClean="0">
                <a:solidFill>
                  <a:schemeClr val="tx1">
                    <a:lumMod val="85000"/>
                    <a:lumOff val="15000"/>
                  </a:schemeClr>
                </a:solidFill>
              </a:rPr>
              <a:t>Shiller</a:t>
            </a:r>
            <a:r>
              <a:rPr lang="en-US" sz="1000" dirty="0" smtClean="0">
                <a:solidFill>
                  <a:schemeClr val="tx1">
                    <a:lumMod val="85000"/>
                    <a:lumOff val="15000"/>
                  </a:schemeClr>
                </a:solidFill>
              </a:rPr>
              <a:t> Index data</a:t>
            </a:r>
            <a:endParaRPr lang="en-US" sz="1000" dirty="0">
              <a:solidFill>
                <a:schemeClr val="tx1">
                  <a:lumMod val="85000"/>
                  <a:lumOff val="15000"/>
                </a:schemeClr>
              </a:solidFill>
            </a:endParaRPr>
          </a:p>
        </p:txBody>
      </p:sp>
      <p:sp>
        <p:nvSpPr>
          <p:cNvPr id="9" name="Oval 8"/>
          <p:cNvSpPr/>
          <p:nvPr/>
        </p:nvSpPr>
        <p:spPr>
          <a:xfrm>
            <a:off x="8508354" y="2438400"/>
            <a:ext cx="584718" cy="1143001"/>
          </a:xfrm>
          <a:prstGeom prst="ellipse">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2261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For-Sale Housing Starts Concentrated in SFH</a:t>
            </a:r>
            <a:endParaRPr lang="en-US" sz="32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447800"/>
            <a:ext cx="6934200" cy="470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p:nvPr/>
        </p:nvSpPr>
        <p:spPr>
          <a:xfrm>
            <a:off x="990600" y="6226175"/>
            <a:ext cx="6934200" cy="73070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t>Note:</a:t>
            </a:r>
            <a:r>
              <a:rPr lang="en-US" sz="900" baseline="0" dirty="0"/>
              <a:t> </a:t>
            </a:r>
            <a:r>
              <a:rPr lang="en-US" sz="900" baseline="0" dirty="0" err="1"/>
              <a:t>Metrostudy</a:t>
            </a:r>
            <a:r>
              <a:rPr lang="en-US" sz="900" baseline="0" dirty="0"/>
              <a:t> provides data for new housing developments of 10 units or more.  Therefore, this analysis does not include smaller developments  such  as 3 and </a:t>
            </a:r>
            <a:r>
              <a:rPr lang="en-US" sz="900" baseline="0" dirty="0" smtClean="0"/>
              <a:t>4-unit </a:t>
            </a:r>
            <a:r>
              <a:rPr lang="en-US" sz="900" baseline="0" dirty="0"/>
              <a:t>condo buildings, single-lot infill, or custom homes.  This may lead to lower start totals in the city of Chicago and inner ring suburbs that are built out and </a:t>
            </a:r>
            <a:r>
              <a:rPr lang="en-US" sz="900" baseline="0" dirty="0" smtClean="0"/>
              <a:t>experience </a:t>
            </a:r>
            <a:r>
              <a:rPr lang="en-US" sz="900" baseline="0" dirty="0"/>
              <a:t>mostly infill development with smaller projects. </a:t>
            </a:r>
          </a:p>
          <a:p>
            <a:r>
              <a:rPr lang="en-US" sz="900" baseline="0" dirty="0"/>
              <a:t>Source: CMAP analysis of </a:t>
            </a:r>
            <a:r>
              <a:rPr lang="en-US" sz="900" baseline="0" dirty="0" err="1"/>
              <a:t>Metrostudy</a:t>
            </a:r>
            <a:r>
              <a:rPr lang="en-US" sz="900" baseline="0" dirty="0"/>
              <a:t> data</a:t>
            </a:r>
            <a:endParaRPr lang="en-US" sz="900" dirty="0"/>
          </a:p>
        </p:txBody>
      </p:sp>
    </p:spTree>
    <p:extLst>
      <p:ext uri="{BB962C8B-B14F-4D97-AF65-F5344CB8AC3E}">
        <p14:creationId xmlns:p14="http://schemas.microsoft.com/office/powerpoint/2010/main" val="453919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Rising Rents, Falling Vacancy, and New Units Under Construction</a:t>
            </a:r>
            <a:endParaRPr lang="en-US" dirty="0"/>
          </a:p>
        </p:txBody>
      </p:sp>
      <p:sp>
        <p:nvSpPr>
          <p:cNvPr id="3" name="Content Placeholder 2"/>
          <p:cNvSpPr>
            <a:spLocks noGrp="1"/>
          </p:cNvSpPr>
          <p:nvPr>
            <p:ph sz="quarter" idx="1"/>
          </p:nvPr>
        </p:nvSpPr>
        <p:spPr/>
        <p:txBody>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36692"/>
            <a:ext cx="8077200" cy="4964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
          <p:cNvSpPr txBox="1"/>
          <p:nvPr/>
        </p:nvSpPr>
        <p:spPr>
          <a:xfrm>
            <a:off x="609600" y="6447874"/>
            <a:ext cx="8001000" cy="4577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t>Source: CMAP analysis of Reis apartment market data. </a:t>
            </a:r>
          </a:p>
          <a:p>
            <a:r>
              <a:rPr lang="en-US" sz="900" dirty="0"/>
              <a:t>Note: Reis provides data on rental developments of 40 units or more. Therefore, smaller and infill developments may not be tracked in this dataset. </a:t>
            </a:r>
          </a:p>
        </p:txBody>
      </p:sp>
    </p:spTree>
    <p:extLst>
      <p:ext uri="{BB962C8B-B14F-4D97-AF65-F5344CB8AC3E}">
        <p14:creationId xmlns:p14="http://schemas.microsoft.com/office/powerpoint/2010/main" val="2924170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Senior and Market Rate Units Under Construction</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752600"/>
            <a:ext cx="4275137"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p:nvPr/>
        </p:nvSpPr>
        <p:spPr>
          <a:xfrm>
            <a:off x="2057400" y="6447875"/>
            <a:ext cx="4275137" cy="41012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t>Source: CMAP analysis of </a:t>
            </a:r>
            <a:r>
              <a:rPr lang="en-US" sz="900" dirty="0" err="1" smtClean="0"/>
              <a:t>Axiometrics</a:t>
            </a:r>
            <a:r>
              <a:rPr lang="en-US" sz="900" dirty="0" smtClean="0"/>
              <a:t> and Reis </a:t>
            </a:r>
            <a:r>
              <a:rPr lang="en-US" sz="900" dirty="0"/>
              <a:t>apartment market data</a:t>
            </a:r>
            <a:r>
              <a:rPr lang="en-US" sz="900" dirty="0" smtClean="0"/>
              <a:t>.</a:t>
            </a:r>
          </a:p>
          <a:p>
            <a:r>
              <a:rPr lang="en-US" sz="900" dirty="0" smtClean="0"/>
              <a:t>Note: Planned developments have received permits and have a construction start date.  </a:t>
            </a:r>
            <a:endParaRPr lang="en-US" sz="900" dirty="0"/>
          </a:p>
        </p:txBody>
      </p:sp>
      <p:sp>
        <p:nvSpPr>
          <p:cNvPr id="8" name="TextBox 1"/>
          <p:cNvSpPr txBox="1"/>
          <p:nvPr/>
        </p:nvSpPr>
        <p:spPr>
          <a:xfrm>
            <a:off x="2000250" y="1447800"/>
            <a:ext cx="4275137" cy="3042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smtClean="0"/>
              <a:t>CMAP Region Rental Unit Pipeline, 2012 Q4</a:t>
            </a:r>
            <a:endParaRPr lang="en-US" sz="1600" b="1" dirty="0"/>
          </a:p>
        </p:txBody>
      </p:sp>
    </p:spTree>
    <p:extLst>
      <p:ext uri="{BB962C8B-B14F-4D97-AF65-F5344CB8AC3E}">
        <p14:creationId xmlns:p14="http://schemas.microsoft.com/office/powerpoint/2010/main" val="1364308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Permits Continue to Rise</a:t>
            </a:r>
            <a:endParaRPr lang="en-US" dirty="0"/>
          </a:p>
        </p:txBody>
      </p:sp>
      <p:sp>
        <p:nvSpPr>
          <p:cNvPr id="3" name="Content Placeholder 2"/>
          <p:cNvSpPr>
            <a:spLocks noGrp="1"/>
          </p:cNvSpPr>
          <p:nvPr>
            <p:ph sz="quarter" idx="1"/>
          </p:nvPr>
        </p:nvSpPr>
        <p:spPr/>
        <p:txBody>
          <a:bodyPr/>
          <a:lstStyle/>
          <a:p>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7924800" cy="491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p:nvPr/>
        </p:nvSpPr>
        <p:spPr>
          <a:xfrm>
            <a:off x="590550" y="6342763"/>
            <a:ext cx="4275137" cy="41012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t>Source: CMAP analysis </a:t>
            </a:r>
            <a:r>
              <a:rPr lang="en-US" sz="900" dirty="0" smtClean="0"/>
              <a:t>U.S. Census building permit data.</a:t>
            </a:r>
          </a:p>
        </p:txBody>
      </p:sp>
    </p:spTree>
    <p:extLst>
      <p:ext uri="{BB962C8B-B14F-4D97-AF65-F5344CB8AC3E}">
        <p14:creationId xmlns:p14="http://schemas.microsoft.com/office/powerpoint/2010/main" val="3134205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 Shift in Permit Locations</a:t>
            </a:r>
            <a:endParaRPr lang="en-US" sz="3600"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64" t="1736" r="2298" b="2370"/>
          <a:stretch/>
        </p:blipFill>
        <p:spPr bwMode="auto">
          <a:xfrm>
            <a:off x="523875" y="1705212"/>
            <a:ext cx="8096250" cy="487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1"/>
          <p:cNvSpPr txBox="1"/>
          <p:nvPr/>
        </p:nvSpPr>
        <p:spPr>
          <a:xfrm>
            <a:off x="590550" y="6547825"/>
            <a:ext cx="4275137" cy="2050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t>Source: CMAP analysis </a:t>
            </a:r>
            <a:r>
              <a:rPr lang="en-US" sz="900" dirty="0" smtClean="0"/>
              <a:t>U.S. Census building permit data.</a:t>
            </a:r>
          </a:p>
        </p:txBody>
      </p:sp>
      <p:sp>
        <p:nvSpPr>
          <p:cNvPr id="6" name="TextBox 1"/>
          <p:cNvSpPr txBox="1"/>
          <p:nvPr/>
        </p:nvSpPr>
        <p:spPr>
          <a:xfrm>
            <a:off x="762000" y="1428750"/>
            <a:ext cx="7239000" cy="3042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t>CMAP Region </a:t>
            </a:r>
            <a:r>
              <a:rPr lang="en-US" sz="1600" b="1" dirty="0" smtClean="0"/>
              <a:t>Annual Permitted </a:t>
            </a:r>
            <a:r>
              <a:rPr lang="en-US" sz="1600" b="1" dirty="0"/>
              <a:t>Residential Units by Year, Type and Location</a:t>
            </a:r>
          </a:p>
        </p:txBody>
      </p:sp>
    </p:spTree>
    <p:extLst>
      <p:ext uri="{BB962C8B-B14F-4D97-AF65-F5344CB8AC3E}">
        <p14:creationId xmlns:p14="http://schemas.microsoft.com/office/powerpoint/2010/main" val="15668535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8">
      <a:dk1>
        <a:sysClr val="windowText" lastClr="000000"/>
      </a:dk1>
      <a:lt1>
        <a:sysClr val="window" lastClr="FFFFFF"/>
      </a:lt1>
      <a:dk2>
        <a:srgbClr val="000000"/>
      </a:dk2>
      <a:lt2>
        <a:srgbClr val="EBDDC3"/>
      </a:lt2>
      <a:accent1>
        <a:srgbClr val="0070C0"/>
      </a:accent1>
      <a:accent2>
        <a:srgbClr val="92D050"/>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7463</TotalTime>
  <Words>2504</Words>
  <Application>Microsoft Office PowerPoint</Application>
  <PresentationFormat>On-screen Show (4:3)</PresentationFormat>
  <Paragraphs>184</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Median</vt:lpstr>
      <vt:lpstr>Housing Policy Updates: Tracking Housing Change in the Region</vt:lpstr>
      <vt:lpstr>Housing Policy Updates</vt:lpstr>
      <vt:lpstr>Housing Value Change Remains Unequal Across Sectors</vt:lpstr>
      <vt:lpstr>First Year-to-Year Positive Change in the Case-Shiller Index Since April ‘07</vt:lpstr>
      <vt:lpstr>For-Sale Housing Starts Concentrated in SFH</vt:lpstr>
      <vt:lpstr>Rising Rents, Falling Vacancy, and New Units Under Construction</vt:lpstr>
      <vt:lpstr>Senior and Market Rate Units Under Construction</vt:lpstr>
      <vt:lpstr>Building Permits Continue to Rise</vt:lpstr>
      <vt:lpstr>A Shift in Permit Locations</vt:lpstr>
      <vt:lpstr>Annual Proportion of Permitted Units by Type and Location</vt:lpstr>
      <vt:lpstr>Annual Single Family Permits</vt:lpstr>
      <vt:lpstr>Single family permits below average in all MSAs</vt:lpstr>
      <vt:lpstr>Fast-Growing MSAs exceeding historic multi-family permitting averages</vt:lpstr>
      <vt:lpstr>Takeaways</vt:lpstr>
      <vt:lpstr>Next Steps</vt:lpstr>
      <vt:lpstr>PowerPoint Presentation</vt:lpstr>
    </vt:vector>
  </TitlesOfParts>
  <Company>CMAP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Freight Cluster Drill-Down</dc:title>
  <dc:creator>Simone Weil</dc:creator>
  <cp:lastModifiedBy>Stephen Ostrander</cp:lastModifiedBy>
  <cp:revision>226</cp:revision>
  <cp:lastPrinted>2013-03-19T19:55:33Z</cp:lastPrinted>
  <dcterms:created xsi:type="dcterms:W3CDTF">2012-04-12T18:55:42Z</dcterms:created>
  <dcterms:modified xsi:type="dcterms:W3CDTF">2013-03-19T20:08:30Z</dcterms:modified>
</cp:coreProperties>
</file>