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77" r:id="rId2"/>
    <p:sldId id="429" r:id="rId3"/>
    <p:sldId id="413" r:id="rId4"/>
    <p:sldId id="407" r:id="rId5"/>
    <p:sldId id="430" r:id="rId6"/>
    <p:sldId id="421" r:id="rId7"/>
    <p:sldId id="432" r:id="rId8"/>
    <p:sldId id="422" r:id="rId9"/>
    <p:sldId id="427" r:id="rId10"/>
  </p:sldIdLst>
  <p:sldSz cx="9144000" cy="6858000" type="screen4x3"/>
  <p:notesSz cx="7023100" cy="93091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FD0"/>
    <a:srgbClr val="274B5F"/>
    <a:srgbClr val="254659"/>
    <a:srgbClr val="152833"/>
    <a:srgbClr val="262A58"/>
    <a:srgbClr val="404696"/>
    <a:srgbClr val="4A4096"/>
    <a:srgbClr val="33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53" autoAdjust="0"/>
    <p:restoredTop sz="96194" autoAdjust="0"/>
  </p:normalViewPr>
  <p:slideViewPr>
    <p:cSldViewPr>
      <p:cViewPr>
        <p:scale>
          <a:sx n="65" d="100"/>
          <a:sy n="65" d="100"/>
        </p:scale>
        <p:origin x="-1350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1308" y="-102"/>
      </p:cViewPr>
      <p:guideLst>
        <p:guide orient="horz" pos="2932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mapfs01\Shared\Projects_FY09\Regional%20Comprehensive%20Plan\Scenario%20Evaluation\density%20and%20cost\streets_subzones_ab_200908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1577818692947393"/>
          <c:y val="0.12630146757915395"/>
          <c:w val="0.8483368665455282"/>
          <c:h val="0.60100907652644486"/>
        </c:manualLayout>
      </c:layout>
      <c:lineChart>
        <c:grouping val="standard"/>
        <c:ser>
          <c:idx val="0"/>
          <c:order val="0"/>
          <c:spPr>
            <a:ln w="38100">
              <a:solidFill>
                <a:srgbClr val="007FD0"/>
              </a:solidFill>
            </a:ln>
          </c:spPr>
          <c:marker>
            <c:symbol val="none"/>
          </c:marker>
          <c:cat>
            <c:numRef>
              <c:f>'Miles per HH per subzone'!$A$2:$A$22</c:f>
              <c:numCache>
                <c:formatCode>General</c:formatCode>
                <c:ptCount val="21"/>
                <c:pt idx="0">
                  <c:v>0</c:v>
                </c:pt>
                <c:pt idx="1">
                  <c:v>100</c:v>
                </c:pt>
                <c:pt idx="2">
                  <c:v>200</c:v>
                </c:pt>
                <c:pt idx="3">
                  <c:v>300</c:v>
                </c:pt>
                <c:pt idx="4">
                  <c:v>400</c:v>
                </c:pt>
                <c:pt idx="5">
                  <c:v>500</c:v>
                </c:pt>
                <c:pt idx="6">
                  <c:v>600</c:v>
                </c:pt>
                <c:pt idx="7">
                  <c:v>700</c:v>
                </c:pt>
                <c:pt idx="8">
                  <c:v>800</c:v>
                </c:pt>
                <c:pt idx="9">
                  <c:v>900</c:v>
                </c:pt>
                <c:pt idx="10">
                  <c:v>1000</c:v>
                </c:pt>
                <c:pt idx="11">
                  <c:v>1100</c:v>
                </c:pt>
                <c:pt idx="12">
                  <c:v>1200</c:v>
                </c:pt>
                <c:pt idx="13">
                  <c:v>1300</c:v>
                </c:pt>
                <c:pt idx="14">
                  <c:v>1400</c:v>
                </c:pt>
                <c:pt idx="15">
                  <c:v>1500</c:v>
                </c:pt>
                <c:pt idx="16">
                  <c:v>1600</c:v>
                </c:pt>
                <c:pt idx="17">
                  <c:v>1700</c:v>
                </c:pt>
                <c:pt idx="18">
                  <c:v>1800</c:v>
                </c:pt>
                <c:pt idx="19">
                  <c:v>1900</c:v>
                </c:pt>
                <c:pt idx="20">
                  <c:v>2000</c:v>
                </c:pt>
              </c:numCache>
            </c:numRef>
          </c:cat>
          <c:val>
            <c:numRef>
              <c:f>'Miles per HH per subzone'!$B$2:$B$22</c:f>
              <c:numCache>
                <c:formatCode>0.00</c:formatCode>
                <c:ptCount val="21"/>
                <c:pt idx="0">
                  <c:v>0.44074855334794816</c:v>
                </c:pt>
                <c:pt idx="1">
                  <c:v>2.1934613952744444</c:v>
                </c:pt>
                <c:pt idx="2">
                  <c:v>3.0449887592723415</c:v>
                </c:pt>
                <c:pt idx="3">
                  <c:v>3.9283559147871197</c:v>
                </c:pt>
                <c:pt idx="4">
                  <c:v>4.1515444098961956</c:v>
                </c:pt>
                <c:pt idx="5">
                  <c:v>4.3747329050052715</c:v>
                </c:pt>
                <c:pt idx="6">
                  <c:v>4.59792140011435</c:v>
                </c:pt>
                <c:pt idx="7">
                  <c:v>4.7192244574459741</c:v>
                </c:pt>
                <c:pt idx="8">
                  <c:v>4.8405275147775955</c:v>
                </c:pt>
                <c:pt idx="9">
                  <c:v>4.9618305721092133</c:v>
                </c:pt>
                <c:pt idx="10">
                  <c:v>5.0831336294408453</c:v>
                </c:pt>
                <c:pt idx="11">
                  <c:v>5.1215861218067742</c:v>
                </c:pt>
                <c:pt idx="12">
                  <c:v>5.1600386141727244</c:v>
                </c:pt>
                <c:pt idx="13">
                  <c:v>5.1984911065386639</c:v>
                </c:pt>
                <c:pt idx="14">
                  <c:v>5.2369435989046176</c:v>
                </c:pt>
                <c:pt idx="15">
                  <c:v>5.2753960912705526</c:v>
                </c:pt>
                <c:pt idx="16">
                  <c:v>5.3138485836364815</c:v>
                </c:pt>
                <c:pt idx="17">
                  <c:v>5.3523010760024086</c:v>
                </c:pt>
                <c:pt idx="18">
                  <c:v>5.3907535683683605</c:v>
                </c:pt>
                <c:pt idx="19">
                  <c:v>5.4292060607343107</c:v>
                </c:pt>
                <c:pt idx="20">
                  <c:v>5.4676585531002377</c:v>
                </c:pt>
              </c:numCache>
            </c:numRef>
          </c:val>
        </c:ser>
        <c:hiLowLines/>
        <c:marker val="1"/>
        <c:axId val="44830080"/>
        <c:axId val="44844544"/>
      </c:lineChart>
      <c:catAx>
        <c:axId val="448300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Households per</a:t>
                </a:r>
                <a:r>
                  <a:rPr lang="en-US" sz="1400" baseline="0"/>
                  <a:t> Subzone</a:t>
                </a:r>
                <a:endParaRPr lang="en-US" sz="1400"/>
              </a:p>
            </c:rich>
          </c:tx>
          <c:layout>
            <c:manualLayout>
              <c:xMode val="edge"/>
              <c:yMode val="edge"/>
              <c:x val="0.38563917491082855"/>
              <c:y val="0.89028152718858511"/>
            </c:manualLayout>
          </c:layout>
        </c:title>
        <c:numFmt formatCode="General" sourceLinked="1"/>
        <c:majorTickMark val="none"/>
        <c:tickLblPos val="nextTo"/>
        <c:txPr>
          <a:bodyPr rot="-5400000" vert="horz"/>
          <a:lstStyle/>
          <a:p>
            <a:pPr>
              <a:defRPr sz="1400" b="1"/>
            </a:pPr>
            <a:endParaRPr lang="en-US"/>
          </a:p>
        </c:txPr>
        <c:crossAx val="44844544"/>
        <c:crosses val="autoZero"/>
        <c:auto val="1"/>
        <c:lblAlgn val="ctr"/>
        <c:lblOffset val="100"/>
      </c:catAx>
      <c:valAx>
        <c:axId val="44844544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400" b="1"/>
                </a:pPr>
                <a:r>
                  <a:rPr lang="en-US" sz="1400" b="1"/>
                  <a:t>Average</a:t>
                </a:r>
                <a:r>
                  <a:rPr lang="en-US" sz="1400" b="1" baseline="0"/>
                  <a:t> R</a:t>
                </a:r>
                <a:r>
                  <a:rPr lang="en-US" sz="1400" b="1"/>
                  <a:t>oad Miles per</a:t>
                </a:r>
                <a:r>
                  <a:rPr lang="en-US" sz="1400" b="1" baseline="0"/>
                  <a:t> Subzone</a:t>
                </a:r>
                <a:endParaRPr lang="en-US" sz="1400" b="1"/>
              </a:p>
            </c:rich>
          </c:tx>
          <c:layout>
            <c:manualLayout>
              <c:xMode val="edge"/>
              <c:yMode val="edge"/>
              <c:x val="6.5161564444064408E-3"/>
              <c:y val="0.10792567982577249"/>
            </c:manualLayout>
          </c:layout>
        </c:title>
        <c:numFmt formatCode="0.00" sourceLinked="1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44830080"/>
        <c:crosses val="autoZero"/>
        <c:crossBetween val="midCat"/>
      </c:valAx>
      <c:spPr>
        <a:noFill/>
        <a:ln w="25400">
          <a:noFill/>
        </a:ln>
      </c:spPr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6" tIns="46180" rIns="92356" bIns="46180" numCol="1" anchor="t" anchorCtr="0" compatLnSpc="1">
            <a:prstTxWarp prst="textNoShape">
              <a:avLst/>
            </a:prstTxWarp>
          </a:bodyPr>
          <a:lstStyle>
            <a:lvl1pPr algn="l" defTabSz="923925">
              <a:defRPr sz="1100" b="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32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6" tIns="46180" rIns="92356" bIns="46180" numCol="1" anchor="t" anchorCtr="0" compatLnSpc="1">
            <a:prstTxWarp prst="textNoShape">
              <a:avLst/>
            </a:prstTxWarp>
          </a:bodyPr>
          <a:lstStyle>
            <a:lvl1pPr algn="r" defTabSz="923925">
              <a:defRPr sz="1100" b="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7138"/>
            <a:ext cx="30432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6" tIns="46180" rIns="92356" bIns="46180" numCol="1" anchor="b" anchorCtr="0" compatLnSpc="1">
            <a:prstTxWarp prst="textNoShape">
              <a:avLst/>
            </a:prstTxWarp>
          </a:bodyPr>
          <a:lstStyle>
            <a:lvl1pPr algn="l" defTabSz="923925">
              <a:defRPr sz="1100" b="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47138"/>
            <a:ext cx="30432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6" tIns="46180" rIns="92356" bIns="46180" numCol="1" anchor="b" anchorCtr="0" compatLnSpc="1">
            <a:prstTxWarp prst="textNoShape">
              <a:avLst/>
            </a:prstTxWarp>
          </a:bodyPr>
          <a:lstStyle>
            <a:lvl1pPr algn="r" defTabSz="923925">
              <a:defRPr sz="1100" b="0" smtClean="0"/>
            </a:lvl1pPr>
          </a:lstStyle>
          <a:p>
            <a:pPr>
              <a:defRPr/>
            </a:pPr>
            <a:fld id="{CF40BE2B-E349-4166-96B5-8F1859622A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6" tIns="46180" rIns="92356" bIns="46180" numCol="1" anchor="t" anchorCtr="0" compatLnSpc="1">
            <a:prstTxWarp prst="textNoShape">
              <a:avLst/>
            </a:prstTxWarp>
          </a:bodyPr>
          <a:lstStyle>
            <a:lvl1pPr algn="l" defTabSz="923925">
              <a:defRPr sz="1100" b="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863" y="0"/>
            <a:ext cx="30432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6" tIns="46180" rIns="92356" bIns="46180" numCol="1" anchor="t" anchorCtr="0" compatLnSpc="1">
            <a:prstTxWarp prst="textNoShape">
              <a:avLst/>
            </a:prstTxWarp>
          </a:bodyPr>
          <a:lstStyle>
            <a:lvl1pPr algn="r" defTabSz="923925">
              <a:defRPr sz="1100" b="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701675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9800" y="4422775"/>
            <a:ext cx="5145088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6" tIns="46180" rIns="92356" bIns="461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7138"/>
            <a:ext cx="30432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6" tIns="46180" rIns="92356" bIns="46180" numCol="1" anchor="b" anchorCtr="0" compatLnSpc="1">
            <a:prstTxWarp prst="textNoShape">
              <a:avLst/>
            </a:prstTxWarp>
          </a:bodyPr>
          <a:lstStyle>
            <a:lvl1pPr algn="l" defTabSz="923925">
              <a:defRPr sz="1100" b="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863" y="8847138"/>
            <a:ext cx="30432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6" tIns="46180" rIns="92356" bIns="46180" numCol="1" anchor="b" anchorCtr="0" compatLnSpc="1">
            <a:prstTxWarp prst="textNoShape">
              <a:avLst/>
            </a:prstTxWarp>
          </a:bodyPr>
          <a:lstStyle>
            <a:lvl1pPr algn="r" defTabSz="923925">
              <a:defRPr sz="1100" b="0" smtClean="0"/>
            </a:lvl1pPr>
          </a:lstStyle>
          <a:p>
            <a:pPr>
              <a:defRPr/>
            </a:pPr>
            <a:fld id="{F1B7E6EA-00C6-4503-B579-B086D4C79F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E5A4E1-5185-4394-B753-C520E4919826}" type="slidenum">
              <a:rPr lang="en-US" altLang="en-US"/>
              <a:pPr/>
              <a:t>0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86674E-5FA6-47EB-B2A2-18123198F5AA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FC1722-AF48-4333-AED1-54EC2A86018A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B4117C-B38A-49F5-A2C8-8ADEC7CCD7E5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B7E6EA-00C6-4503-B579-B086D4C79F34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300C44-E6D6-43DE-8C26-12E5740C1B2F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B7E6EA-00C6-4503-B579-B086D4C79F34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9329E6-5A20-4BAC-8E84-DCC1E00E2725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16BC66-F004-4009-B72E-D346B3E0BBFC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13000" y="3167063"/>
            <a:ext cx="4319588" cy="1752600"/>
          </a:xfr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rgbClr val="007FD0"/>
                </a:solidFill>
              </a:defRPr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76413"/>
            <a:ext cx="7772400" cy="11430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17538" y="6230938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 smtClean="0">
                <a:solidFill>
                  <a:srgbClr val="007FD0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June 27, 2008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CIC Conference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solidFill>
                  <a:srgbClr val="007FD0"/>
                </a:solidFill>
              </a:defRPr>
            </a:lvl1pPr>
          </a:lstStyle>
          <a:p>
            <a:pPr>
              <a:defRPr/>
            </a:pPr>
            <a:fld id="{830B8D52-7CCF-40CE-8A5A-25E80EC320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http://www.nipc.org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00" y="479425"/>
            <a:ext cx="1852613" cy="5192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1063" y="479425"/>
            <a:ext cx="5405437" cy="5192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http://www.nipc.org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81063" y="479425"/>
            <a:ext cx="7410450" cy="51927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http://www.nipc.org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http://www.nipc.org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http://www.nipc.org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1063" y="1838325"/>
            <a:ext cx="3629025" cy="3833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838325"/>
            <a:ext cx="3629025" cy="3833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http://www.nipc.org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http://www.nipc.org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http://www.nipc.org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http://www.nipc.org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http://www.nipc.org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http://www.nipc.org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1063" y="1838325"/>
            <a:ext cx="7410450" cy="383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solidFill>
                  <a:srgbClr val="007FD0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http://www.nipc.org</a:t>
            </a:r>
          </a:p>
        </p:txBody>
      </p:sp>
      <p:sp>
        <p:nvSpPr>
          <p:cNvPr id="1028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889000" y="479425"/>
            <a:ext cx="7394575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 flipH="1">
            <a:off x="2759075" y="5919788"/>
            <a:ext cx="3656013" cy="0"/>
          </a:xfrm>
          <a:prstGeom prst="line">
            <a:avLst/>
          </a:prstGeom>
          <a:noFill/>
          <a:ln w="25400">
            <a:solidFill>
              <a:srgbClr val="007FD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49" name="Rectangle 25"/>
          <p:cNvSpPr>
            <a:spLocks noChangeArrowheads="1"/>
          </p:cNvSpPr>
          <p:nvPr userDrawn="1"/>
        </p:nvSpPr>
        <p:spPr bwMode="auto">
          <a:xfrm>
            <a:off x="2667000" y="5715000"/>
            <a:ext cx="3810000" cy="1143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31" name="Picture 23" descr="CMAP logo4color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629400" y="6096000"/>
            <a:ext cx="2192338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7FD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7FD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7FD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7FD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7FD0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7FD0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7FD0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7FD0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7FD0"/>
          </a:solidFill>
          <a:latin typeface="Arial" charset="0"/>
        </a:defRPr>
      </a:lvl9pPr>
    </p:titleStyle>
    <p:bodyStyle>
      <a:lvl1pPr marL="230188" indent="-230188" algn="l" rtl="0" eaLnBrk="0" fontAlgn="base" hangingPunct="0">
        <a:spcBef>
          <a:spcPct val="20000"/>
        </a:spcBef>
        <a:spcAft>
          <a:spcPct val="0"/>
        </a:spcAft>
        <a:buClr>
          <a:srgbClr val="007FD0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79450" indent="-285750" algn="l" rtl="0" eaLnBrk="0" fontAlgn="base" hangingPunct="0">
        <a:spcBef>
          <a:spcPct val="20000"/>
        </a:spcBef>
        <a:spcAft>
          <a:spcPct val="0"/>
        </a:spcAft>
        <a:buClr>
          <a:srgbClr val="007FD0"/>
        </a:buClr>
        <a:buChar char="–"/>
        <a:defRPr sz="2000">
          <a:solidFill>
            <a:schemeClr val="tx1"/>
          </a:solidFill>
          <a:latin typeface="+mn-lt"/>
        </a:defRPr>
      </a:lvl2pPr>
      <a:lvl3pPr marL="1079500" indent="-228600" algn="l" rtl="0" eaLnBrk="0" fontAlgn="base" hangingPunct="0">
        <a:spcBef>
          <a:spcPct val="20000"/>
        </a:spcBef>
        <a:spcAft>
          <a:spcPct val="0"/>
        </a:spcAft>
        <a:buClr>
          <a:srgbClr val="007FD0"/>
        </a:buClr>
        <a:buChar char="•"/>
        <a:defRPr>
          <a:solidFill>
            <a:schemeClr val="tx1"/>
          </a:solidFill>
          <a:latin typeface="+mn-lt"/>
        </a:defRPr>
      </a:lvl3pPr>
      <a:lvl4pPr marL="1487488" indent="-228600" algn="l" rtl="0" eaLnBrk="0" fontAlgn="base" hangingPunct="0">
        <a:spcBef>
          <a:spcPct val="20000"/>
        </a:spcBef>
        <a:spcAft>
          <a:spcPct val="0"/>
        </a:spcAft>
        <a:buClr>
          <a:srgbClr val="007FD0"/>
        </a:buClr>
        <a:buChar char="–"/>
        <a:defRPr sz="1600">
          <a:solidFill>
            <a:schemeClr val="tx1"/>
          </a:solidFill>
          <a:latin typeface="+mn-lt"/>
        </a:defRPr>
      </a:lvl4pPr>
      <a:lvl5pPr marL="1833563" indent="-228600" algn="l" rtl="0" eaLnBrk="0" fontAlgn="base" hangingPunct="0">
        <a:spcBef>
          <a:spcPct val="20000"/>
        </a:spcBef>
        <a:spcAft>
          <a:spcPct val="0"/>
        </a:spcAft>
        <a:buClr>
          <a:srgbClr val="007FD0"/>
        </a:buClr>
        <a:buChar char="»"/>
        <a:defRPr sz="1400">
          <a:solidFill>
            <a:schemeClr val="tx1"/>
          </a:solidFill>
          <a:latin typeface="+mn-lt"/>
        </a:defRPr>
      </a:lvl5pPr>
      <a:lvl6pPr marL="2290763" indent="-228600" algn="l" rtl="0" eaLnBrk="0" fontAlgn="base" hangingPunct="0">
        <a:spcBef>
          <a:spcPct val="20000"/>
        </a:spcBef>
        <a:spcAft>
          <a:spcPct val="0"/>
        </a:spcAft>
        <a:buClr>
          <a:srgbClr val="007FD0"/>
        </a:buClr>
        <a:buChar char="»"/>
        <a:defRPr sz="1400">
          <a:solidFill>
            <a:schemeClr val="tx1"/>
          </a:solidFill>
          <a:latin typeface="+mn-lt"/>
        </a:defRPr>
      </a:lvl6pPr>
      <a:lvl7pPr marL="2747963" indent="-228600" algn="l" rtl="0" eaLnBrk="0" fontAlgn="base" hangingPunct="0">
        <a:spcBef>
          <a:spcPct val="20000"/>
        </a:spcBef>
        <a:spcAft>
          <a:spcPct val="0"/>
        </a:spcAft>
        <a:buClr>
          <a:srgbClr val="007FD0"/>
        </a:buClr>
        <a:buChar char="»"/>
        <a:defRPr sz="1400">
          <a:solidFill>
            <a:schemeClr val="tx1"/>
          </a:solidFill>
          <a:latin typeface="+mn-lt"/>
        </a:defRPr>
      </a:lvl7pPr>
      <a:lvl8pPr marL="3205163" indent="-228600" algn="l" rtl="0" eaLnBrk="0" fontAlgn="base" hangingPunct="0">
        <a:spcBef>
          <a:spcPct val="20000"/>
        </a:spcBef>
        <a:spcAft>
          <a:spcPct val="0"/>
        </a:spcAft>
        <a:buClr>
          <a:srgbClr val="007FD0"/>
        </a:buClr>
        <a:buChar char="»"/>
        <a:defRPr sz="1400">
          <a:solidFill>
            <a:schemeClr val="tx1"/>
          </a:solidFill>
          <a:latin typeface="+mn-lt"/>
        </a:defRPr>
      </a:lvl8pPr>
      <a:lvl9pPr marL="3662363" indent="-228600" algn="l" rtl="0" eaLnBrk="0" fontAlgn="base" hangingPunct="0">
        <a:spcBef>
          <a:spcPct val="20000"/>
        </a:spcBef>
        <a:spcAft>
          <a:spcPct val="0"/>
        </a:spcAft>
        <a:buClr>
          <a:srgbClr val="007FD0"/>
        </a:buClr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3" descr="GOTO_LOGO_FIN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867400"/>
            <a:ext cx="1371600" cy="88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24"/>
          <p:cNvSpPr txBox="1">
            <a:spLocks noChangeArrowheads="1"/>
          </p:cNvSpPr>
          <p:nvPr/>
        </p:nvSpPr>
        <p:spPr bwMode="auto">
          <a:xfrm>
            <a:off x="685800" y="304800"/>
            <a:ext cx="7620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600" dirty="0" smtClean="0">
                <a:solidFill>
                  <a:srgbClr val="007FD0"/>
                </a:solidFill>
              </a:rPr>
              <a:t>Relationships between Infrastructure Cost and Regional Growth Patterns</a:t>
            </a:r>
            <a:endParaRPr lang="en-US" altLang="en-US" sz="3600" dirty="0">
              <a:solidFill>
                <a:srgbClr val="007FD0"/>
              </a:solidFill>
            </a:endParaRPr>
          </a:p>
        </p:txBody>
      </p:sp>
      <p:sp>
        <p:nvSpPr>
          <p:cNvPr id="3076" name="Text Box 25"/>
          <p:cNvSpPr txBox="1">
            <a:spLocks noChangeArrowheads="1"/>
          </p:cNvSpPr>
          <p:nvPr/>
        </p:nvSpPr>
        <p:spPr bwMode="auto">
          <a:xfrm>
            <a:off x="3352800" y="2270125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 dirty="0" smtClean="0"/>
              <a:t>August 19, </a:t>
            </a:r>
            <a:r>
              <a:rPr lang="en-US" sz="2000" b="0" dirty="0"/>
              <a:t>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OTO_LOGO_FIN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152400"/>
            <a:ext cx="1371600" cy="88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09600" y="609600"/>
            <a:ext cx="39100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/>
              <a:t>Background and </a:t>
            </a:r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4608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7410450" cy="4343400"/>
          </a:xfrm>
        </p:spPr>
        <p:txBody>
          <a:bodyPr/>
          <a:lstStyle/>
          <a:p>
            <a:pPr>
              <a:defRPr/>
            </a:pPr>
            <a:r>
              <a:rPr lang="en-US" sz="2000" dirty="0" smtClean="0"/>
              <a:t>Developing scenarios for GO TO 2040 Plan</a:t>
            </a:r>
          </a:p>
          <a:p>
            <a:pPr>
              <a:defRPr/>
            </a:pPr>
            <a:r>
              <a:rPr lang="en-US" sz="2000" dirty="0" smtClean="0"/>
              <a:t>Different strategies have different costs associated with them</a:t>
            </a:r>
          </a:p>
          <a:p>
            <a:pPr>
              <a:defRPr/>
            </a:pPr>
            <a:r>
              <a:rPr lang="en-US" sz="2000" dirty="0" smtClean="0"/>
              <a:t>May also see cost savings – we undertook study to determine whether growth patterns influence infrastructure costs</a:t>
            </a:r>
            <a:endParaRPr lang="en-US" sz="1600" dirty="0" smtClean="0"/>
          </a:p>
          <a:p>
            <a:pPr>
              <a:defRPr/>
            </a:pPr>
            <a:r>
              <a:rPr lang="en-US" sz="2000" dirty="0" smtClean="0"/>
              <a:t>Literature: more compact forms of development generally lead to reduced cost of infrastructure per household </a:t>
            </a:r>
          </a:p>
          <a:p>
            <a:pPr>
              <a:defRPr/>
            </a:pPr>
            <a:r>
              <a:rPr lang="en-US" sz="2000" dirty="0" smtClean="0"/>
              <a:t>Made preliminary estimates of the infrastructure needed to support growth in each scenario:</a:t>
            </a:r>
          </a:p>
          <a:p>
            <a:pPr lvl="1">
              <a:defRPr/>
            </a:pPr>
            <a:r>
              <a:rPr lang="en-US" sz="1600" dirty="0" smtClean="0">
                <a:ea typeface="+mn-ea"/>
                <a:cs typeface="+mn-cs"/>
              </a:rPr>
              <a:t>Local roads</a:t>
            </a:r>
          </a:p>
          <a:p>
            <a:pPr lvl="1">
              <a:defRPr/>
            </a:pPr>
            <a:r>
              <a:rPr lang="en-US" sz="1600" dirty="0" smtClean="0">
                <a:ea typeface="+mn-ea"/>
                <a:cs typeface="+mn-cs"/>
              </a:rPr>
              <a:t>Wastewater</a:t>
            </a:r>
          </a:p>
          <a:p>
            <a:pPr lvl="1">
              <a:defRPr/>
            </a:pPr>
            <a:r>
              <a:rPr lang="en-US" sz="1600" dirty="0" smtClean="0">
                <a:ea typeface="+mn-ea"/>
                <a:cs typeface="+mn-cs"/>
              </a:rPr>
              <a:t>Drinking water (in progress)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OTO_LOGO_FIN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152400"/>
            <a:ext cx="1371600" cy="88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09600" y="609600"/>
            <a:ext cx="46971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 smtClean="0"/>
              <a:t>Density and local road mileage</a:t>
            </a:r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838200" y="1600200"/>
          <a:ext cx="7484320" cy="4146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2465948"/>
          <a:ext cx="8225942" cy="1730766"/>
        </p:xfrm>
        <a:graphic>
          <a:graphicData uri="http://schemas.openxmlformats.org/drawingml/2006/table">
            <a:tbl>
              <a:tblPr/>
              <a:tblGrid>
                <a:gridCol w="1828800"/>
                <a:gridCol w="2362200"/>
                <a:gridCol w="2133600"/>
                <a:gridCol w="1901342"/>
              </a:tblGrid>
              <a:tr h="4851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j-lt"/>
                          <a:ea typeface="Calibri"/>
                          <a:cs typeface="Times New Roman"/>
                        </a:rPr>
                        <a:t>Scenario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9626" marR="796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j-lt"/>
                          <a:ea typeface="Calibri"/>
                          <a:cs typeface="Times New Roman"/>
                        </a:rPr>
                        <a:t>Total Local Road Miles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9626" marR="796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j-lt"/>
                          <a:ea typeface="Calibri"/>
                          <a:cs typeface="Times New Roman"/>
                        </a:rPr>
                        <a:t>Change </a:t>
                      </a:r>
                      <a:r>
                        <a:rPr lang="en-US" sz="1600" b="1" dirty="0">
                          <a:latin typeface="+mj-lt"/>
                          <a:ea typeface="Calibri"/>
                          <a:cs typeface="Times New Roman"/>
                        </a:rPr>
                        <a:t>from Reference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9626" marR="796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j-lt"/>
                          <a:ea typeface="Calibri"/>
                          <a:cs typeface="Times New Roman"/>
                        </a:rPr>
                        <a:t>Percent</a:t>
                      </a:r>
                      <a:r>
                        <a:rPr lang="en-US" sz="1600" b="1" baseline="0" dirty="0" smtClean="0">
                          <a:latin typeface="+mj-lt"/>
                          <a:ea typeface="Calibri"/>
                          <a:cs typeface="Times New Roman"/>
                        </a:rPr>
                        <a:t> change </a:t>
                      </a:r>
                      <a:r>
                        <a:rPr lang="en-US" sz="1600" b="1" dirty="0" smtClean="0">
                          <a:latin typeface="+mj-lt"/>
                          <a:ea typeface="Calibri"/>
                          <a:cs typeface="Times New Roman"/>
                        </a:rPr>
                        <a:t>from </a:t>
                      </a:r>
                      <a:r>
                        <a:rPr lang="en-US" sz="1600" b="1" dirty="0">
                          <a:latin typeface="+mj-lt"/>
                          <a:ea typeface="Calibri"/>
                          <a:cs typeface="Times New Roman"/>
                        </a:rPr>
                        <a:t>Reference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9626" marR="796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5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j-lt"/>
                          <a:ea typeface="Calibri"/>
                          <a:cs typeface="Times New Roman"/>
                        </a:rPr>
                        <a:t>Reference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9626" marR="796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j-lt"/>
                          <a:ea typeface="Calibri"/>
                          <a:cs typeface="Times New Roman"/>
                        </a:rPr>
                        <a:t>34,431</a:t>
                      </a:r>
                    </a:p>
                  </a:txBody>
                  <a:tcPr marL="79626" marR="796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9626" marR="796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0%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9626" marR="796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5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j-lt"/>
                          <a:ea typeface="Calibri"/>
                          <a:cs typeface="Times New Roman"/>
                        </a:rPr>
                        <a:t>Reinvest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9626" marR="796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j-lt"/>
                          <a:ea typeface="Calibri"/>
                          <a:cs typeface="Times New Roman"/>
                        </a:rPr>
                        <a:t>32,333</a:t>
                      </a:r>
                    </a:p>
                  </a:txBody>
                  <a:tcPr marL="79626" marR="796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-2,098.39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9626" marR="796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-6.49%</a:t>
                      </a:r>
                      <a:endParaRPr lang="en-US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9626" marR="796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8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j-lt"/>
                          <a:ea typeface="Calibri"/>
                          <a:cs typeface="Times New Roman"/>
                        </a:rPr>
                        <a:t>Preserve</a:t>
                      </a:r>
                      <a:endParaRPr lang="en-US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9626" marR="796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j-lt"/>
                          <a:ea typeface="Calibri"/>
                          <a:cs typeface="Times New Roman"/>
                        </a:rPr>
                        <a:t>33,583</a:t>
                      </a:r>
                    </a:p>
                  </a:txBody>
                  <a:tcPr marL="79626" marR="796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-848.40</a:t>
                      </a:r>
                      <a:endParaRPr lang="en-US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9626" marR="796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-2.46%</a:t>
                      </a:r>
                      <a:endParaRPr lang="en-US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9626" marR="796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6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dirty="0" smtClean="0">
                          <a:latin typeface="+mj-lt"/>
                          <a:ea typeface="Calibri"/>
                          <a:cs typeface="Times New Roman"/>
                        </a:rPr>
                        <a:t>Innovate</a:t>
                      </a:r>
                      <a:endParaRPr lang="en-US" sz="1600" i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9626" marR="796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j-lt"/>
                          <a:ea typeface="Calibri"/>
                          <a:cs typeface="Times New Roman"/>
                        </a:rPr>
                        <a:t>34,431</a:t>
                      </a:r>
                    </a:p>
                  </a:txBody>
                  <a:tcPr marL="79626" marR="796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9626" marR="796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0%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9626" marR="796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09600" y="609600"/>
            <a:ext cx="62343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 smtClean="0"/>
              <a:t>Change in local road mileage by scenario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6808" y="2057400"/>
            <a:ext cx="48077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Base year: 28,286 miles of local roads in region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609600" y="605135"/>
            <a:ext cx="7239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/>
            <a:r>
              <a:rPr lang="en-US" dirty="0" smtClean="0"/>
              <a:t>Wastewater</a:t>
            </a:r>
            <a:endParaRPr lang="en-US" dirty="0"/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609600" y="1447800"/>
            <a:ext cx="7467600" cy="4042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lvl="0" indent="-457200" algn="l">
              <a:spcAft>
                <a:spcPts val="1000"/>
              </a:spcAft>
              <a:buFont typeface="+mj-lt"/>
              <a:buAutoNum type="arabicPeriod"/>
            </a:pPr>
            <a:r>
              <a:rPr lang="en-US" b="0" dirty="0"/>
              <a:t>The cost of the collection system decreases with the compactness of new development. </a:t>
            </a:r>
            <a:endParaRPr lang="en-US" b="0" dirty="0" smtClean="0"/>
          </a:p>
          <a:p>
            <a:pPr marL="457200" indent="-457200" algn="l">
              <a:spcAft>
                <a:spcPts val="1000"/>
              </a:spcAft>
              <a:buFont typeface="+mj-lt"/>
              <a:buAutoNum type="arabicPeriod"/>
            </a:pPr>
            <a:r>
              <a:rPr lang="en-US" b="0" dirty="0" smtClean="0"/>
              <a:t>There will be essentially no cost to construct collection systems (aside from service connections) during redevelopment because the sewer system already exists.</a:t>
            </a:r>
          </a:p>
          <a:p>
            <a:pPr marL="457200" lvl="0" indent="-457200" algn="l">
              <a:spcAft>
                <a:spcPts val="1000"/>
              </a:spcAft>
              <a:buFont typeface="+mj-lt"/>
              <a:buAutoNum type="arabicPeriod"/>
            </a:pPr>
            <a:r>
              <a:rPr lang="en-US" b="0" dirty="0" smtClean="0"/>
              <a:t>The </a:t>
            </a:r>
            <a:r>
              <a:rPr lang="en-US" b="0" dirty="0"/>
              <a:t>cost of providing treatment varies with the location of </a:t>
            </a:r>
            <a:r>
              <a:rPr lang="en-US" b="0" dirty="0" smtClean="0"/>
              <a:t>growth: development </a:t>
            </a:r>
            <a:r>
              <a:rPr lang="en-US" b="0" dirty="0"/>
              <a:t>in areas with adequate treatment capacity will not require the expansion of wastewater treatment plants. </a:t>
            </a:r>
            <a:endParaRPr lang="en-US" b="0" dirty="0" smtClean="0"/>
          </a:p>
        </p:txBody>
      </p:sp>
      <p:pic>
        <p:nvPicPr>
          <p:cNvPr id="7172" name="Picture 2" descr="GOTO_LOGO_FIN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152400"/>
            <a:ext cx="1371600" cy="88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5943600" y="6019800"/>
            <a:ext cx="3200400" cy="838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343400" y="2590800"/>
            <a:ext cx="990600" cy="76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152400"/>
            <a:ext cx="2975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Plant service areas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4310601" y="167148"/>
            <a:ext cx="4833399" cy="6418008"/>
            <a:chOff x="4310601" y="167148"/>
            <a:chExt cx="4833399" cy="6418008"/>
          </a:xfrm>
        </p:grpSpPr>
        <p:pic>
          <p:nvPicPr>
            <p:cNvPr id="5" name="Picture 4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10601" y="336756"/>
              <a:ext cx="4833399" cy="6248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Box 8"/>
            <p:cNvSpPr txBox="1"/>
            <p:nvPr/>
          </p:nvSpPr>
          <p:spPr>
            <a:xfrm>
              <a:off x="5257800" y="167148"/>
              <a:ext cx="22541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Plant capacity</a:t>
              </a:r>
              <a:endParaRPr lang="en-US" dirty="0"/>
            </a:p>
          </p:txBody>
        </p:sp>
      </p:grpSp>
      <p:pic>
        <p:nvPicPr>
          <p:cNvPr id="8196" name="Picture 11" descr="Svc_area4"/>
          <p:cNvPicPr>
            <a:picLocks noChangeAspect="1" noChangeArrowheads="1"/>
          </p:cNvPicPr>
          <p:nvPr/>
        </p:nvPicPr>
        <p:blipFill>
          <a:blip r:embed="rId4" cstate="print"/>
          <a:srcRect l="15094" t="8261" r="16576" b="8974"/>
          <a:stretch>
            <a:fillRect/>
          </a:stretch>
        </p:blipFill>
        <p:spPr bwMode="auto">
          <a:xfrm>
            <a:off x="457200" y="533400"/>
            <a:ext cx="3962400" cy="615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2" descr="GOTO_LOGO_FIN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152400"/>
            <a:ext cx="1371600" cy="88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533400" y="685800"/>
            <a:ext cx="6400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dirty="0" smtClean="0"/>
              <a:t>New wastewater capacity needed by </a:t>
            </a:r>
            <a:r>
              <a:rPr lang="en-US" dirty="0" smtClean="0"/>
              <a:t>2040</a:t>
            </a:r>
            <a:endParaRPr lang="en-US" dirty="0"/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2667000"/>
          <a:ext cx="7776592" cy="1859280"/>
        </p:xfrm>
        <a:graphic>
          <a:graphicData uri="http://schemas.openxmlformats.org/drawingml/2006/table">
            <a:tbl>
              <a:tblPr/>
              <a:tblGrid>
                <a:gridCol w="3007988"/>
                <a:gridCol w="1192151"/>
                <a:gridCol w="1192151"/>
                <a:gridCol w="1192151"/>
                <a:gridCol w="1192151"/>
              </a:tblGrid>
              <a:tr h="2214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j-lt"/>
                          <a:ea typeface="Calibri"/>
                          <a:cs typeface="Times New Roman"/>
                        </a:rPr>
                        <a:t>System component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j-lt"/>
                          <a:ea typeface="Calibri"/>
                          <a:cs typeface="Times New Roman"/>
                        </a:rPr>
                        <a:t>Reference</a:t>
                      </a:r>
                      <a:endParaRPr lang="en-US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j-lt"/>
                          <a:ea typeface="Calibri"/>
                          <a:cs typeface="Times New Roman"/>
                        </a:rPr>
                        <a:t>Reinvest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j-lt"/>
                          <a:ea typeface="Calibri"/>
                          <a:cs typeface="Times New Roman"/>
                        </a:rPr>
                        <a:t>Preserve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j-lt"/>
                          <a:ea typeface="Calibri"/>
                          <a:cs typeface="Times New Roman"/>
                        </a:rPr>
                        <a:t>Innovate</a:t>
                      </a:r>
                      <a:endParaRPr lang="en-US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4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j-lt"/>
                          <a:ea typeface="Calibri"/>
                          <a:cs typeface="Times New Roman"/>
                        </a:rPr>
                        <a:t>Treatment capacity (mgd)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j-lt"/>
                          <a:ea typeface="Calibri"/>
                          <a:cs typeface="Times New Roman"/>
                        </a:rPr>
                        <a:t>64.1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j-lt"/>
                          <a:ea typeface="Calibri"/>
                          <a:cs typeface="Times New Roman"/>
                        </a:rPr>
                        <a:t>40.3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j-lt"/>
                          <a:ea typeface="Calibri"/>
                          <a:cs typeface="Times New Roman"/>
                        </a:rPr>
                        <a:t>59.2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j-lt"/>
                          <a:ea typeface="Calibri"/>
                          <a:cs typeface="Times New Roman"/>
                        </a:rPr>
                        <a:t>64.1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4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j-lt"/>
                          <a:ea typeface="Calibri"/>
                          <a:cs typeface="Times New Roman"/>
                        </a:rPr>
                        <a:t>Collection (mi)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j-lt"/>
                          <a:ea typeface="Calibri"/>
                          <a:cs typeface="Times New Roman"/>
                        </a:rPr>
                        <a:t>4,032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j-lt"/>
                          <a:ea typeface="Calibri"/>
                          <a:cs typeface="Times New Roman"/>
                        </a:rPr>
                        <a:t>2,780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j-lt"/>
                          <a:ea typeface="Calibri"/>
                          <a:cs typeface="Times New Roman"/>
                        </a:rPr>
                        <a:t>3,450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j-lt"/>
                          <a:ea typeface="Calibri"/>
                          <a:cs typeface="Times New Roman"/>
                        </a:rPr>
                        <a:t>2,814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4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j-lt"/>
                          <a:ea typeface="Calibri"/>
                          <a:cs typeface="Times New Roman"/>
                        </a:rPr>
                        <a:t>Interceptors (mi)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j-lt"/>
                          <a:ea typeface="Calibri"/>
                          <a:cs typeface="Times New Roman"/>
                        </a:rPr>
                        <a:t>163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j-lt"/>
                          <a:ea typeface="Calibri"/>
                          <a:cs typeface="Times New Roman"/>
                        </a:rPr>
                        <a:t>104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j-lt"/>
                          <a:ea typeface="Calibri"/>
                          <a:cs typeface="Times New Roman"/>
                        </a:rPr>
                        <a:t>171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j-lt"/>
                          <a:ea typeface="Calibri"/>
                          <a:cs typeface="Times New Roman"/>
                        </a:rPr>
                        <a:t>61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4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j-lt"/>
                          <a:ea typeface="Calibri"/>
                          <a:cs typeface="Times New Roman"/>
                        </a:rPr>
                        <a:t>Pump stations (no.)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328</a:t>
                      </a:r>
                      <a:endParaRPr lang="en-US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226</a:t>
                      </a:r>
                      <a:endParaRPr lang="en-US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280</a:t>
                      </a:r>
                      <a:endParaRPr lang="en-US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229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1447800"/>
          <a:ext cx="7848600" cy="3291840"/>
        </p:xfrm>
        <a:graphic>
          <a:graphicData uri="http://schemas.openxmlformats.org/drawingml/2006/table">
            <a:tbl>
              <a:tblPr/>
              <a:tblGrid>
                <a:gridCol w="2831720"/>
                <a:gridCol w="1809154"/>
                <a:gridCol w="1607526"/>
                <a:gridCol w="1600200"/>
              </a:tblGrid>
              <a:tr h="25176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Capital</a:t>
                      </a:r>
                    </a:p>
                  </a:txBody>
                  <a:tcPr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Reinvest</a:t>
                      </a:r>
                    </a:p>
                  </a:txBody>
                  <a:tcPr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Preserve</a:t>
                      </a:r>
                    </a:p>
                  </a:txBody>
                  <a:tcPr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Innovate</a:t>
                      </a:r>
                    </a:p>
                  </a:txBody>
                  <a:tcPr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76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Roads</a:t>
                      </a:r>
                    </a:p>
                  </a:txBody>
                  <a:tcPr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$11,462 </a:t>
                      </a:r>
                    </a:p>
                  </a:txBody>
                  <a:tcPr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$4,634 </a:t>
                      </a:r>
                    </a:p>
                  </a:txBody>
                  <a:tcPr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TBD</a:t>
                      </a:r>
                    </a:p>
                  </a:txBody>
                  <a:tcPr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76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Wastewater</a:t>
                      </a:r>
                    </a:p>
                  </a:txBody>
                  <a:tcPr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$725 </a:t>
                      </a:r>
                    </a:p>
                  </a:txBody>
                  <a:tcPr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$235 </a:t>
                      </a:r>
                    </a:p>
                  </a:txBody>
                  <a:tcPr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$358 </a:t>
                      </a:r>
                    </a:p>
                  </a:txBody>
                  <a:tcPr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76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Drinking water</a:t>
                      </a:r>
                    </a:p>
                  </a:txBody>
                  <a:tcPr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TBD</a:t>
                      </a:r>
                    </a:p>
                  </a:txBody>
                  <a:tcPr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TBD</a:t>
                      </a:r>
                    </a:p>
                  </a:txBody>
                  <a:tcPr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TBD</a:t>
                      </a:r>
                    </a:p>
                  </a:txBody>
                  <a:tcPr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763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76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O&amp;M (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cumulative)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Roads</a:t>
                      </a:r>
                    </a:p>
                  </a:txBody>
                  <a:tcPr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$341 </a:t>
                      </a:r>
                    </a:p>
                  </a:txBody>
                  <a:tcPr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$138 </a:t>
                      </a:r>
                    </a:p>
                  </a:txBody>
                  <a:tcPr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TBD</a:t>
                      </a:r>
                    </a:p>
                  </a:txBody>
                  <a:tcPr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Wastewater</a:t>
                      </a:r>
                    </a:p>
                  </a:txBody>
                  <a:tcPr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$200 </a:t>
                      </a:r>
                    </a:p>
                  </a:txBody>
                  <a:tcPr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$45 </a:t>
                      </a:r>
                    </a:p>
                  </a:txBody>
                  <a:tcPr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$133 </a:t>
                      </a:r>
                    </a:p>
                  </a:txBody>
                  <a:tcPr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76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Drinking water</a:t>
                      </a:r>
                    </a:p>
                  </a:txBody>
                  <a:tcPr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TBD</a:t>
                      </a:r>
                    </a:p>
                  </a:txBody>
                  <a:tcPr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TBD</a:t>
                      </a:r>
                    </a:p>
                  </a:txBody>
                  <a:tcPr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TBD</a:t>
                      </a:r>
                    </a:p>
                  </a:txBody>
                  <a:tcPr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09600" y="605135"/>
            <a:ext cx="7239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/>
            <a:r>
              <a:rPr lang="en-US" dirty="0" smtClean="0"/>
              <a:t>Preliminary savings estimates (millions)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GOTO_LOGO_FIN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152400"/>
            <a:ext cx="1371600" cy="88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333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Questions/Comments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762000" y="2057400"/>
            <a:ext cx="7543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/>
            <a:r>
              <a:rPr lang="en-US" sz="2000">
                <a:solidFill>
                  <a:srgbClr val="007FD0"/>
                </a:solidFill>
              </a:rPr>
              <a:t>Jesse Elam</a:t>
            </a:r>
          </a:p>
          <a:p>
            <a:pPr marL="457200" indent="-457200" algn="l"/>
            <a:r>
              <a:rPr lang="en-US" sz="2000" b="0">
                <a:solidFill>
                  <a:srgbClr val="007FD0"/>
                </a:solidFill>
              </a:rPr>
              <a:t>(312) 386-8688</a:t>
            </a:r>
          </a:p>
          <a:p>
            <a:pPr marL="457200" indent="-457200" algn="l"/>
            <a:r>
              <a:rPr lang="en-US" sz="2000" b="0">
                <a:solidFill>
                  <a:srgbClr val="007FD0"/>
                </a:solidFill>
              </a:rPr>
              <a:t>jelam@cmap.illinois.gov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21623</TotalTime>
  <Words>339</Words>
  <Application>Microsoft Office PowerPoint</Application>
  <PresentationFormat>On-screen Show (4:3)</PresentationFormat>
  <Paragraphs>111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CMAP Slides Template</dc:title>
  <dc:creator>Tom Garritano</dc:creator>
  <cp:lastModifiedBy>Windows User</cp:lastModifiedBy>
  <cp:revision>748</cp:revision>
  <cp:lastPrinted>2008-06-19T18:28:18Z</cp:lastPrinted>
  <dcterms:created xsi:type="dcterms:W3CDTF">2004-12-07T20:32:47Z</dcterms:created>
  <dcterms:modified xsi:type="dcterms:W3CDTF">2009-08-19T03:42:44Z</dcterms:modified>
</cp:coreProperties>
</file>