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7" r:id="rId14"/>
    <p:sldId id="28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9296400" cy="7010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 showGuides="1">
      <p:cViewPr>
        <p:scale>
          <a:sx n="120" d="100"/>
          <a:sy n="120" d="100"/>
        </p:scale>
        <p:origin x="-65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B3964-3938-4BAC-A113-6FEE6CFFD8E1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A445C25A-2C59-4771-8C9F-9CCEBE244A01}">
      <dgm:prSet/>
      <dgm:spPr/>
      <dgm:t>
        <a:bodyPr/>
        <a:lstStyle/>
        <a:p>
          <a:pPr rtl="0"/>
          <a:r>
            <a:rPr lang="en-US" b="0" smtClean="0"/>
            <a:t>Analysis of Current Conditions (Task 2)</a:t>
          </a:r>
          <a:endParaRPr lang="en-US"/>
        </a:p>
      </dgm:t>
    </dgm:pt>
    <dgm:pt modelId="{5BE7326F-16FC-4586-B07F-85F2C8C87C35}" type="parTrans" cxnId="{F4E998A5-0E66-4E7A-87C5-FB053C79184D}">
      <dgm:prSet/>
      <dgm:spPr/>
      <dgm:t>
        <a:bodyPr/>
        <a:lstStyle/>
        <a:p>
          <a:endParaRPr lang="en-US"/>
        </a:p>
      </dgm:t>
    </dgm:pt>
    <dgm:pt modelId="{16DD5DF4-3568-4DE9-84A3-2A46F3530BC8}" type="sibTrans" cxnId="{F4E998A5-0E66-4E7A-87C5-FB053C79184D}">
      <dgm:prSet/>
      <dgm:spPr/>
      <dgm:t>
        <a:bodyPr/>
        <a:lstStyle/>
        <a:p>
          <a:endParaRPr lang="en-US"/>
        </a:p>
      </dgm:t>
    </dgm:pt>
    <dgm:pt modelId="{27D6ECAE-A931-481B-A30A-B3A391065E22}">
      <dgm:prSet/>
      <dgm:spPr/>
      <dgm:t>
        <a:bodyPr/>
        <a:lstStyle/>
        <a:p>
          <a:pPr rtl="0"/>
          <a:r>
            <a:rPr lang="en-US" b="0" smtClean="0"/>
            <a:t>Vision and Goal Setting (Task 3)</a:t>
          </a:r>
          <a:endParaRPr lang="en-US"/>
        </a:p>
      </dgm:t>
    </dgm:pt>
    <dgm:pt modelId="{0244FD33-C5AE-48E0-8B98-EE49BB33A49E}" type="parTrans" cxnId="{EEE22A23-AA59-47F4-B243-2406BEFA2004}">
      <dgm:prSet/>
      <dgm:spPr/>
      <dgm:t>
        <a:bodyPr/>
        <a:lstStyle/>
        <a:p>
          <a:endParaRPr lang="en-US"/>
        </a:p>
      </dgm:t>
    </dgm:pt>
    <dgm:pt modelId="{64F33E18-4141-4163-9915-695E01BE9DE8}" type="sibTrans" cxnId="{EEE22A23-AA59-47F4-B243-2406BEFA2004}">
      <dgm:prSet/>
      <dgm:spPr/>
      <dgm:t>
        <a:bodyPr/>
        <a:lstStyle/>
        <a:p>
          <a:endParaRPr lang="en-US"/>
        </a:p>
      </dgm:t>
    </dgm:pt>
    <dgm:pt modelId="{92A06640-7F08-4A77-A479-ACD346BCE2BD}">
      <dgm:prSet/>
      <dgm:spPr/>
      <dgm:t>
        <a:bodyPr/>
        <a:lstStyle/>
        <a:p>
          <a:pPr rtl="0"/>
          <a:r>
            <a:rPr lang="en-US" b="0" dirty="0" smtClean="0"/>
            <a:t>Alternatives Analysis (Task 4)</a:t>
          </a:r>
          <a:endParaRPr lang="en-US" dirty="0"/>
        </a:p>
      </dgm:t>
    </dgm:pt>
    <dgm:pt modelId="{7350E1B1-9AE0-4CC1-9968-556010E90F6D}" type="parTrans" cxnId="{59466C3E-250F-403E-B6B7-C378277FA666}">
      <dgm:prSet/>
      <dgm:spPr/>
      <dgm:t>
        <a:bodyPr/>
        <a:lstStyle/>
        <a:p>
          <a:endParaRPr lang="en-US"/>
        </a:p>
      </dgm:t>
    </dgm:pt>
    <dgm:pt modelId="{032F6BEE-A3C5-49F4-BC29-59B2D9F4D3F8}" type="sibTrans" cxnId="{59466C3E-250F-403E-B6B7-C378277FA666}">
      <dgm:prSet/>
      <dgm:spPr/>
      <dgm:t>
        <a:bodyPr/>
        <a:lstStyle/>
        <a:p>
          <a:endParaRPr lang="en-US"/>
        </a:p>
      </dgm:t>
    </dgm:pt>
    <dgm:pt modelId="{40A721BB-288A-4A9F-BBC1-C0C2B801C2FF}">
      <dgm:prSet/>
      <dgm:spPr/>
      <dgm:t>
        <a:bodyPr/>
        <a:lstStyle/>
        <a:p>
          <a:pPr rtl="0"/>
          <a:r>
            <a:rPr lang="en-US" b="0" smtClean="0"/>
            <a:t>Preferred Alternative Selection (Task 5)</a:t>
          </a:r>
          <a:endParaRPr lang="en-US"/>
        </a:p>
      </dgm:t>
    </dgm:pt>
    <dgm:pt modelId="{FCEFC33B-F7D5-4388-A728-830332937DFA}" type="parTrans" cxnId="{3D38489B-322F-4533-87E7-BAF9F100E8C2}">
      <dgm:prSet/>
      <dgm:spPr/>
      <dgm:t>
        <a:bodyPr/>
        <a:lstStyle/>
        <a:p>
          <a:endParaRPr lang="en-US"/>
        </a:p>
      </dgm:t>
    </dgm:pt>
    <dgm:pt modelId="{C6C5792B-824D-42D5-BF91-0BC2FA8572A1}" type="sibTrans" cxnId="{3D38489B-322F-4533-87E7-BAF9F100E8C2}">
      <dgm:prSet/>
      <dgm:spPr/>
      <dgm:t>
        <a:bodyPr/>
        <a:lstStyle/>
        <a:p>
          <a:endParaRPr lang="en-US"/>
        </a:p>
      </dgm:t>
    </dgm:pt>
    <dgm:pt modelId="{DEF0CE8A-9E8E-4A43-A6FA-55FC3D5BC73C}">
      <dgm:prSet/>
      <dgm:spPr/>
      <dgm:t>
        <a:bodyPr/>
        <a:lstStyle/>
        <a:p>
          <a:pPr rtl="0"/>
          <a:r>
            <a:rPr lang="en-US" b="0" smtClean="0"/>
            <a:t>Action Plan (Task 6)</a:t>
          </a:r>
          <a:endParaRPr lang="en-US"/>
        </a:p>
      </dgm:t>
    </dgm:pt>
    <dgm:pt modelId="{551F4317-F31D-4A26-A654-B65125C9F0A1}" type="parTrans" cxnId="{A65D5D1E-7187-4C2F-BB79-DE7A044BA433}">
      <dgm:prSet/>
      <dgm:spPr/>
      <dgm:t>
        <a:bodyPr/>
        <a:lstStyle/>
        <a:p>
          <a:endParaRPr lang="en-US"/>
        </a:p>
      </dgm:t>
    </dgm:pt>
    <dgm:pt modelId="{3CC93B67-251A-4CF4-9171-80FFF2620409}" type="sibTrans" cxnId="{A65D5D1E-7187-4C2F-BB79-DE7A044BA433}">
      <dgm:prSet/>
      <dgm:spPr/>
      <dgm:t>
        <a:bodyPr/>
        <a:lstStyle/>
        <a:p>
          <a:endParaRPr lang="en-US"/>
        </a:p>
      </dgm:t>
    </dgm:pt>
    <dgm:pt modelId="{BEA764CB-0A8C-492B-A709-D82758AEDD5D}" type="pres">
      <dgm:prSet presAssocID="{AF4B3964-3938-4BAC-A113-6FEE6CFFD8E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FD668E-4F46-494A-9844-1688175C4007}" type="pres">
      <dgm:prSet presAssocID="{AF4B3964-3938-4BAC-A113-6FEE6CFFD8E1}" presName="arrow" presStyleLbl="bgShp" presStyleIdx="0" presStyleCnt="1" custLinFactNeighborY="-319"/>
      <dgm:spPr/>
    </dgm:pt>
    <dgm:pt modelId="{3DDE2DFE-6E58-4B63-8184-96BCC7418AE5}" type="pres">
      <dgm:prSet presAssocID="{AF4B3964-3938-4BAC-A113-6FEE6CFFD8E1}" presName="linearProcess" presStyleCnt="0"/>
      <dgm:spPr/>
    </dgm:pt>
    <dgm:pt modelId="{84F86E5B-32DD-45D4-88E7-E23B42222924}" type="pres">
      <dgm:prSet presAssocID="{A445C25A-2C59-4771-8C9F-9CCEBE244A0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DE3F5-13D4-4A26-BF48-0A823DFED044}" type="pres">
      <dgm:prSet presAssocID="{16DD5DF4-3568-4DE9-84A3-2A46F3530BC8}" presName="sibTrans" presStyleCnt="0"/>
      <dgm:spPr/>
    </dgm:pt>
    <dgm:pt modelId="{675A01D4-99B5-4E5B-B80E-536A21D04241}" type="pres">
      <dgm:prSet presAssocID="{27D6ECAE-A931-481B-A30A-B3A391065E2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08247-7684-4D81-892E-E1FB40DECFBE}" type="pres">
      <dgm:prSet presAssocID="{64F33E18-4141-4163-9915-695E01BE9DE8}" presName="sibTrans" presStyleCnt="0"/>
      <dgm:spPr/>
    </dgm:pt>
    <dgm:pt modelId="{C3D26255-72FA-4136-A743-173A24B42C4F}" type="pres">
      <dgm:prSet presAssocID="{92A06640-7F08-4A77-A479-ACD346BCE2B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EB916-D227-4B98-AC90-0E2B87720083}" type="pres">
      <dgm:prSet presAssocID="{032F6BEE-A3C5-49F4-BC29-59B2D9F4D3F8}" presName="sibTrans" presStyleCnt="0"/>
      <dgm:spPr/>
    </dgm:pt>
    <dgm:pt modelId="{150125ED-FBCA-474C-A49C-BB41D5F2DD74}" type="pres">
      <dgm:prSet presAssocID="{40A721BB-288A-4A9F-BBC1-C0C2B801C2F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EF695-2816-4F73-975D-E031C86B3955}" type="pres">
      <dgm:prSet presAssocID="{C6C5792B-824D-42D5-BF91-0BC2FA8572A1}" presName="sibTrans" presStyleCnt="0"/>
      <dgm:spPr/>
    </dgm:pt>
    <dgm:pt modelId="{AA5B0042-2264-402C-89F0-F3B99D36E77F}" type="pres">
      <dgm:prSet presAssocID="{DEF0CE8A-9E8E-4A43-A6FA-55FC3D5BC73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66C3E-250F-403E-B6B7-C378277FA666}" srcId="{AF4B3964-3938-4BAC-A113-6FEE6CFFD8E1}" destId="{92A06640-7F08-4A77-A479-ACD346BCE2BD}" srcOrd="2" destOrd="0" parTransId="{7350E1B1-9AE0-4CC1-9968-556010E90F6D}" sibTransId="{032F6BEE-A3C5-49F4-BC29-59B2D9F4D3F8}"/>
    <dgm:cxn modelId="{3D38489B-322F-4533-87E7-BAF9F100E8C2}" srcId="{AF4B3964-3938-4BAC-A113-6FEE6CFFD8E1}" destId="{40A721BB-288A-4A9F-BBC1-C0C2B801C2FF}" srcOrd="3" destOrd="0" parTransId="{FCEFC33B-F7D5-4388-A728-830332937DFA}" sibTransId="{C6C5792B-824D-42D5-BF91-0BC2FA8572A1}"/>
    <dgm:cxn modelId="{383947E9-15E6-4A14-99F4-98E166F9C086}" type="presOf" srcId="{AF4B3964-3938-4BAC-A113-6FEE6CFFD8E1}" destId="{BEA764CB-0A8C-492B-A709-D82758AEDD5D}" srcOrd="0" destOrd="0" presId="urn:microsoft.com/office/officeart/2005/8/layout/hProcess9"/>
    <dgm:cxn modelId="{A392EA4C-02E1-4FB6-AEC2-06E77AAD2F3F}" type="presOf" srcId="{27D6ECAE-A931-481B-A30A-B3A391065E22}" destId="{675A01D4-99B5-4E5B-B80E-536A21D04241}" srcOrd="0" destOrd="0" presId="urn:microsoft.com/office/officeart/2005/8/layout/hProcess9"/>
    <dgm:cxn modelId="{F4E998A5-0E66-4E7A-87C5-FB053C79184D}" srcId="{AF4B3964-3938-4BAC-A113-6FEE6CFFD8E1}" destId="{A445C25A-2C59-4771-8C9F-9CCEBE244A01}" srcOrd="0" destOrd="0" parTransId="{5BE7326F-16FC-4586-B07F-85F2C8C87C35}" sibTransId="{16DD5DF4-3568-4DE9-84A3-2A46F3530BC8}"/>
    <dgm:cxn modelId="{95B720DE-6981-4A30-B27B-39B603780210}" type="presOf" srcId="{A445C25A-2C59-4771-8C9F-9CCEBE244A01}" destId="{84F86E5B-32DD-45D4-88E7-E23B42222924}" srcOrd="0" destOrd="0" presId="urn:microsoft.com/office/officeart/2005/8/layout/hProcess9"/>
    <dgm:cxn modelId="{A65D5D1E-7187-4C2F-BB79-DE7A044BA433}" srcId="{AF4B3964-3938-4BAC-A113-6FEE6CFFD8E1}" destId="{DEF0CE8A-9E8E-4A43-A6FA-55FC3D5BC73C}" srcOrd="4" destOrd="0" parTransId="{551F4317-F31D-4A26-A654-B65125C9F0A1}" sibTransId="{3CC93B67-251A-4CF4-9171-80FFF2620409}"/>
    <dgm:cxn modelId="{F061C307-210A-42C7-ABF0-833C28E908D9}" type="presOf" srcId="{DEF0CE8A-9E8E-4A43-A6FA-55FC3D5BC73C}" destId="{AA5B0042-2264-402C-89F0-F3B99D36E77F}" srcOrd="0" destOrd="0" presId="urn:microsoft.com/office/officeart/2005/8/layout/hProcess9"/>
    <dgm:cxn modelId="{13652146-2945-45E6-A06E-A6DF5D282215}" type="presOf" srcId="{92A06640-7F08-4A77-A479-ACD346BCE2BD}" destId="{C3D26255-72FA-4136-A743-173A24B42C4F}" srcOrd="0" destOrd="0" presId="urn:microsoft.com/office/officeart/2005/8/layout/hProcess9"/>
    <dgm:cxn modelId="{36C44137-C4FA-465A-A0A2-533AB5D5C254}" type="presOf" srcId="{40A721BB-288A-4A9F-BBC1-C0C2B801C2FF}" destId="{150125ED-FBCA-474C-A49C-BB41D5F2DD74}" srcOrd="0" destOrd="0" presId="urn:microsoft.com/office/officeart/2005/8/layout/hProcess9"/>
    <dgm:cxn modelId="{EEE22A23-AA59-47F4-B243-2406BEFA2004}" srcId="{AF4B3964-3938-4BAC-A113-6FEE6CFFD8E1}" destId="{27D6ECAE-A931-481B-A30A-B3A391065E22}" srcOrd="1" destOrd="0" parTransId="{0244FD33-C5AE-48E0-8B98-EE49BB33A49E}" sibTransId="{64F33E18-4141-4163-9915-695E01BE9DE8}"/>
    <dgm:cxn modelId="{1474EC0A-DC3F-4225-8CD9-33923EAA60EF}" type="presParOf" srcId="{BEA764CB-0A8C-492B-A709-D82758AEDD5D}" destId="{F1FD668E-4F46-494A-9844-1688175C4007}" srcOrd="0" destOrd="0" presId="urn:microsoft.com/office/officeart/2005/8/layout/hProcess9"/>
    <dgm:cxn modelId="{1F1A26F7-C01D-4885-9C8B-129CA54CC554}" type="presParOf" srcId="{BEA764CB-0A8C-492B-A709-D82758AEDD5D}" destId="{3DDE2DFE-6E58-4B63-8184-96BCC7418AE5}" srcOrd="1" destOrd="0" presId="urn:microsoft.com/office/officeart/2005/8/layout/hProcess9"/>
    <dgm:cxn modelId="{80763590-1FD8-45D8-AE6A-2B4D0D9B42B3}" type="presParOf" srcId="{3DDE2DFE-6E58-4B63-8184-96BCC7418AE5}" destId="{84F86E5B-32DD-45D4-88E7-E23B42222924}" srcOrd="0" destOrd="0" presId="urn:microsoft.com/office/officeart/2005/8/layout/hProcess9"/>
    <dgm:cxn modelId="{E969082B-969F-4A9F-9C04-B814839DAA98}" type="presParOf" srcId="{3DDE2DFE-6E58-4B63-8184-96BCC7418AE5}" destId="{FFDDE3F5-13D4-4A26-BF48-0A823DFED044}" srcOrd="1" destOrd="0" presId="urn:microsoft.com/office/officeart/2005/8/layout/hProcess9"/>
    <dgm:cxn modelId="{AD52CB8D-5576-4B23-AD3F-76A0D63DECBA}" type="presParOf" srcId="{3DDE2DFE-6E58-4B63-8184-96BCC7418AE5}" destId="{675A01D4-99B5-4E5B-B80E-536A21D04241}" srcOrd="2" destOrd="0" presId="urn:microsoft.com/office/officeart/2005/8/layout/hProcess9"/>
    <dgm:cxn modelId="{51F3DE84-6AFD-47B5-827B-88BA8173A9FB}" type="presParOf" srcId="{3DDE2DFE-6E58-4B63-8184-96BCC7418AE5}" destId="{AD108247-7684-4D81-892E-E1FB40DECFBE}" srcOrd="3" destOrd="0" presId="urn:microsoft.com/office/officeart/2005/8/layout/hProcess9"/>
    <dgm:cxn modelId="{F7431AFD-202A-4C66-95E4-C597F0FDA160}" type="presParOf" srcId="{3DDE2DFE-6E58-4B63-8184-96BCC7418AE5}" destId="{C3D26255-72FA-4136-A743-173A24B42C4F}" srcOrd="4" destOrd="0" presId="urn:microsoft.com/office/officeart/2005/8/layout/hProcess9"/>
    <dgm:cxn modelId="{62942198-E9D0-4926-9D70-2DCDF072D258}" type="presParOf" srcId="{3DDE2DFE-6E58-4B63-8184-96BCC7418AE5}" destId="{9B8EB916-D227-4B98-AC90-0E2B87720083}" srcOrd="5" destOrd="0" presId="urn:microsoft.com/office/officeart/2005/8/layout/hProcess9"/>
    <dgm:cxn modelId="{9C331EA7-FE16-47BC-A1C2-A1ACF80D6F7E}" type="presParOf" srcId="{3DDE2DFE-6E58-4B63-8184-96BCC7418AE5}" destId="{150125ED-FBCA-474C-A49C-BB41D5F2DD74}" srcOrd="6" destOrd="0" presId="urn:microsoft.com/office/officeart/2005/8/layout/hProcess9"/>
    <dgm:cxn modelId="{743D4DA3-BF1A-48C0-AA7A-5CAD0897CEDB}" type="presParOf" srcId="{3DDE2DFE-6E58-4B63-8184-96BCC7418AE5}" destId="{B42EF695-2816-4F73-975D-E031C86B3955}" srcOrd="7" destOrd="0" presId="urn:microsoft.com/office/officeart/2005/8/layout/hProcess9"/>
    <dgm:cxn modelId="{3B7F2785-ACB0-4907-B4F2-4E06E1D3DED3}" type="presParOf" srcId="{3DDE2DFE-6E58-4B63-8184-96BCC7418AE5}" destId="{AA5B0042-2264-402C-89F0-F3B99D36E77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8F686-936C-4616-ADB4-3D663FF76884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FE1DA2-99D6-49C4-B320-E542280C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1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cover slid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81200"/>
            <a:ext cx="9144000" cy="4114800"/>
          </a:xfrm>
          <a:prstGeom prst="rect">
            <a:avLst/>
          </a:prstGeom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2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8332906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06294" y="1140842"/>
            <a:ext cx="8332906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150" y="2234154"/>
            <a:ext cx="778065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sz="1800" b="1" baseline="0" dirty="0" smtClean="0"/>
              <a:t>Cambridge Systematics, Inc.</a:t>
            </a:r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5083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5084" y="5606454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5083" y="4523936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  <p:pic>
        <p:nvPicPr>
          <p:cNvPr id="24" name="Picture 21" descr="CS_logo_BW_No ta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4" y="6294437"/>
            <a:ext cx="1266554" cy="408467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64591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2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150" y="2234154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sz="1800" b="1" baseline="0" dirty="0" smtClean="0"/>
              <a:t>Cambridge Systematics, Inc.</a:t>
            </a:r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5083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5083" y="4523936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  <p:pic>
        <p:nvPicPr>
          <p:cNvPr id="12" name="Picture 21" descr="CS_logo_BW_No ta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4" y="6294437"/>
            <a:ext cx="1266554" cy="408467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5084" y="5606454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8332906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06294" y="1140842"/>
            <a:ext cx="8332906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634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2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1" descr="new cover slide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5150" y="2234154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sz="1800" b="1" baseline="0" dirty="0" smtClean="0"/>
              <a:t>Cambridge Systematics, Inc.</a:t>
            </a:r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5083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5083" y="4523936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  <p:pic>
        <p:nvPicPr>
          <p:cNvPr id="21" name="Picture 21" descr="CS_logo_BW_No ta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4" y="6294437"/>
            <a:ext cx="1266554" cy="408467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2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5084" y="5606454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8332906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506294" y="1140842"/>
            <a:ext cx="8332906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372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2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pic>
        <p:nvPicPr>
          <p:cNvPr id="7" name="Picture 12" descr="Envrinoment_Final"/>
          <p:cNvPicPr>
            <a:picLocks noChangeAspect="1" noChangeArrowheads="1"/>
          </p:cNvPicPr>
          <p:nvPr/>
        </p:nvPicPr>
        <p:blipFill>
          <a:blip r:embed="rId2" cstate="screen">
            <a:lum bright="-18000" contrast="6000"/>
          </a:blip>
          <a:srcRect/>
          <a:stretch>
            <a:fillRect/>
          </a:stretch>
        </p:blipFill>
        <p:spPr bwMode="auto">
          <a:xfrm>
            <a:off x="0" y="1649414"/>
            <a:ext cx="9144000" cy="448468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25150" y="2234154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/>
              <a:t>presented</a:t>
            </a:r>
            <a:r>
              <a:rPr lang="en-US" sz="1400" b="1" i="1" baseline="0" dirty="0" smtClean="0"/>
              <a:t> to</a:t>
            </a:r>
          </a:p>
          <a:p>
            <a:r>
              <a:rPr lang="en-US" sz="1400" b="1" i="1" baseline="0" dirty="0" smtClean="0"/>
              <a:t>presented by</a:t>
            </a:r>
          </a:p>
          <a:p>
            <a:r>
              <a:rPr lang="en-US" sz="1800" b="1" baseline="0" dirty="0" smtClean="0"/>
              <a:t>Cambridge Systematics, Inc.</a:t>
            </a:r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5083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5083" y="4523936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  <p:pic>
        <p:nvPicPr>
          <p:cNvPr id="20" name="Picture 21" descr="CS_logo_BW_No ta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4" y="6294437"/>
            <a:ext cx="1266554" cy="408467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2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5084" y="5606454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8332906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506294" y="1140842"/>
            <a:ext cx="8332906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187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24"/>
              </a:spcBef>
              <a:defRPr/>
            </a:lvl2pPr>
            <a:lvl3pPr>
              <a:spcBef>
                <a:spcPts val="24"/>
              </a:spcBef>
              <a:defRPr/>
            </a:lvl3pPr>
            <a:lvl4pPr>
              <a:spcBef>
                <a:spcPts val="24"/>
              </a:spcBef>
              <a:defRPr/>
            </a:lvl4pPr>
            <a:lvl5pPr>
              <a:spcBef>
                <a:spcPts val="2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9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464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1856" y="6322188"/>
            <a:ext cx="664464" cy="365125"/>
          </a:xfrm>
        </p:spPr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5955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10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8553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7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322188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rot="16200000">
            <a:off x="4133056" y="-3172620"/>
            <a:ext cx="19051" cy="85931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42913" y="-79375"/>
            <a:ext cx="19050" cy="646588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 rot="5400000">
            <a:off x="7663656" y="5137944"/>
            <a:ext cx="7939" cy="306705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9" name="Picture 26" descr="CS_logo_BW_No tag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29539" y="6198083"/>
            <a:ext cx="1167994" cy="376861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 rot="10800000">
            <a:off x="8982075" y="4611689"/>
            <a:ext cx="6350" cy="240982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46791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12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accent5"/>
        </a:buClr>
        <a:buFont typeface="Arial" pitchFamily="34" charset="0"/>
        <a:buChar char="»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25082" y="2583353"/>
            <a:ext cx="7933117" cy="470931"/>
          </a:xfrm>
        </p:spPr>
        <p:txBody>
          <a:bodyPr>
            <a:normAutofit/>
          </a:bodyPr>
          <a:lstStyle/>
          <a:p>
            <a:r>
              <a:rPr lang="en-US" dirty="0" smtClean="0"/>
              <a:t>Chicago </a:t>
            </a:r>
            <a:r>
              <a:rPr lang="en-US" smtClean="0"/>
              <a:t>Metropolitan </a:t>
            </a:r>
            <a:r>
              <a:rPr lang="en-US" smtClean="0"/>
              <a:t>Agency </a:t>
            </a:r>
            <a:r>
              <a:rPr lang="en-US" dirty="0" smtClean="0"/>
              <a:t>for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Nick Vlahos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October 23, 2015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 Illinois Regional Permitting</a:t>
            </a:r>
            <a:endParaRPr lang="en-US" dirty="0"/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Advisory Committee Update</a:t>
            </a:r>
            <a:endParaRPr lang="en-US" dirty="0"/>
          </a:p>
        </p:txBody>
      </p:sp>
      <p:sp>
        <p:nvSpPr>
          <p:cNvPr id="22" name="Text Placeholder 19"/>
          <p:cNvSpPr txBox="1">
            <a:spLocks/>
          </p:cNvSpPr>
          <p:nvPr/>
        </p:nvSpPr>
        <p:spPr>
          <a:xfrm>
            <a:off x="2010984" y="6349404"/>
            <a:ext cx="1857375" cy="377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3000"/>
              </a:spcBef>
              <a:buFontTx/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24"/>
              </a:spcBef>
              <a:buClr>
                <a:schemeClr val="accent5"/>
              </a:buClr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24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24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24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</a:t>
            </a:r>
            <a:r>
              <a:rPr lang="en-US" dirty="0" smtClean="0"/>
              <a:t>ith assistance from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72" y="6266097"/>
            <a:ext cx="1435335" cy="461132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6341881"/>
            <a:ext cx="1333500" cy="3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to Gathering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realize that large-scale, impersonal, surveys to people who rarely think about truck permitting is unlikely to yield much in the way of meaningful results</a:t>
            </a:r>
          </a:p>
          <a:p>
            <a:r>
              <a:rPr lang="en-US" dirty="0" smtClean="0"/>
              <a:t>Instead…</a:t>
            </a:r>
          </a:p>
          <a:p>
            <a:pPr lvl="1"/>
            <a:r>
              <a:rPr lang="en-US" dirty="0" smtClean="0"/>
              <a:t>Individual meetings with each county and each high-volume permit agency</a:t>
            </a:r>
          </a:p>
          <a:p>
            <a:pPr lvl="1"/>
            <a:r>
              <a:rPr lang="en-US" dirty="0" smtClean="0"/>
              <a:t>Groups of meetings with municipalities</a:t>
            </a:r>
          </a:p>
          <a:p>
            <a:pPr lvl="2"/>
            <a:r>
              <a:rPr lang="en-US" dirty="0" smtClean="0"/>
              <a:t>Attempt to get industry and enforcement to join these meetings</a:t>
            </a:r>
          </a:p>
          <a:p>
            <a:pPr lvl="1"/>
            <a:r>
              <a:rPr lang="en-US" dirty="0" smtClean="0"/>
              <a:t>Additional meetings with industry to fill in gaps</a:t>
            </a:r>
          </a:p>
          <a:p>
            <a:pPr lvl="2"/>
            <a:r>
              <a:rPr lang="en-US" dirty="0" smtClean="0"/>
              <a:t>Specific industries or geographic locations</a:t>
            </a:r>
          </a:p>
          <a:p>
            <a:r>
              <a:rPr lang="en-US" dirty="0" smtClean="0"/>
              <a:t>Feed these results into a broader interactive forum and experience design session to build a shared regional vision for local permitting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Worked, and What Has Not Worked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has worked well</a:t>
            </a:r>
          </a:p>
          <a:p>
            <a:pPr lvl="1"/>
            <a:r>
              <a:rPr lang="en-US" sz="1800" dirty="0" smtClean="0"/>
              <a:t>One-on-one county interviews (6 complete, 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[Will] on 10/26)</a:t>
            </a:r>
          </a:p>
          <a:p>
            <a:pPr lvl="1"/>
            <a:r>
              <a:rPr lang="en-US" sz="1800" dirty="0" smtClean="0"/>
              <a:t>Eight group-based municipal meetings across the region</a:t>
            </a:r>
          </a:p>
          <a:p>
            <a:pPr lvl="2"/>
            <a:r>
              <a:rPr lang="en-US" sz="1600" dirty="0" smtClean="0"/>
              <a:t>We have met with approximately 30 municipalities</a:t>
            </a:r>
          </a:p>
          <a:p>
            <a:pPr lvl="2"/>
            <a:r>
              <a:rPr lang="en-US" sz="1600" dirty="0" smtClean="0"/>
              <a:t>One more session to be scheduled for south of I-80, early November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What has been occasionally challenging</a:t>
            </a:r>
          </a:p>
          <a:p>
            <a:pPr lvl="1"/>
            <a:r>
              <a:rPr lang="en-US" sz="1800" dirty="0" smtClean="0"/>
              <a:t>Finding municipalities to participate </a:t>
            </a:r>
          </a:p>
          <a:p>
            <a:pPr lvl="1"/>
            <a:r>
              <a:rPr lang="en-US" sz="1800" dirty="0" smtClean="0"/>
              <a:t>Finding somebody at the municipalities who knows what truck permitting is and who does it</a:t>
            </a:r>
          </a:p>
          <a:p>
            <a:pPr lvl="1"/>
            <a:r>
              <a:rPr lang="en-US" sz="1800" dirty="0" smtClean="0"/>
              <a:t>Getting enough lead time to get carriers to join the municipalities</a:t>
            </a:r>
          </a:p>
          <a:p>
            <a:pPr lvl="1"/>
            <a:r>
              <a:rPr lang="en-US" sz="1800" dirty="0" smtClean="0"/>
              <a:t>Data – what is it, where is it?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What has been delayed by mutual consent</a:t>
            </a:r>
          </a:p>
          <a:p>
            <a:pPr lvl="1"/>
            <a:r>
              <a:rPr lang="en-US" sz="1800" dirty="0" smtClean="0"/>
              <a:t>Meeting with the City of Chicago (To do by 11/13)</a:t>
            </a:r>
          </a:p>
          <a:p>
            <a:pPr lvl="1"/>
            <a:r>
              <a:rPr lang="en-US" sz="1800" dirty="0"/>
              <a:t>Benchmarking against other metro areas </a:t>
            </a:r>
            <a:r>
              <a:rPr lang="en-US" sz="1800" dirty="0" smtClean="0"/>
              <a:t>(Under way, finish 11/30)</a:t>
            </a:r>
            <a:endParaRPr lang="en-US" sz="1800" dirty="0"/>
          </a:p>
          <a:p>
            <a:pPr lvl="1"/>
            <a:r>
              <a:rPr lang="en-US" sz="1800" dirty="0" smtClean="0"/>
              <a:t>Gathering detailed data from a broad set of municipalities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9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(Slightly Contrived) Example of How Complicated Local Permitting Can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Let us presume we are trying to move an excavator</a:t>
            </a:r>
          </a:p>
          <a:p>
            <a:r>
              <a:rPr lang="en-US" dirty="0" smtClean="0"/>
              <a:t>A simple trip to drive:</a:t>
            </a:r>
          </a:p>
          <a:p>
            <a:pPr lvl="1"/>
            <a:r>
              <a:rPr lang="en-US" sz="1800" dirty="0" smtClean="0"/>
              <a:t>Origin: A construction project in Oakbrook Terrace</a:t>
            </a:r>
          </a:p>
          <a:p>
            <a:pPr lvl="1"/>
            <a:r>
              <a:rPr lang="en-US" sz="1800" dirty="0" smtClean="0"/>
              <a:t>Destination:  An industrial park in Willow Springs</a:t>
            </a:r>
          </a:p>
          <a:p>
            <a:pPr lvl="1"/>
            <a:r>
              <a:rPr lang="en-US" sz="1800" dirty="0" smtClean="0"/>
              <a:t>Route:  </a:t>
            </a:r>
          </a:p>
          <a:p>
            <a:pPr lvl="2"/>
            <a:r>
              <a:rPr lang="en-US" sz="1600" dirty="0" smtClean="0"/>
              <a:t>Primarily on IL-38, IL-83, 83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Street/German Church Road</a:t>
            </a:r>
          </a:p>
          <a:p>
            <a:pPr lvl="2"/>
            <a:r>
              <a:rPr lang="en-US" sz="1600" dirty="0" smtClean="0"/>
              <a:t>“Last mile” on either end</a:t>
            </a:r>
          </a:p>
          <a:p>
            <a:r>
              <a:rPr lang="en-US" dirty="0" smtClean="0"/>
              <a:t>Six permits possibly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49" y="1600200"/>
            <a:ext cx="370750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 Six Permits???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first couple of blocks requires two permits</a:t>
            </a:r>
          </a:p>
          <a:p>
            <a:pPr lvl="1"/>
            <a:r>
              <a:rPr lang="en-US" dirty="0" smtClean="0"/>
              <a:t>York Township (unincorporated)  (#1)</a:t>
            </a:r>
          </a:p>
          <a:p>
            <a:pPr lvl="1"/>
            <a:r>
              <a:rPr lang="en-US" dirty="0" smtClean="0"/>
              <a:t>Oakbrook Terrace (#2)</a:t>
            </a:r>
          </a:p>
          <a:p>
            <a:r>
              <a:rPr lang="en-US" dirty="0" smtClean="0"/>
              <a:t>The main trip is an </a:t>
            </a:r>
            <a:r>
              <a:rPr lang="en-US" dirty="0" err="1" smtClean="0"/>
              <a:t>IDOT</a:t>
            </a:r>
            <a:r>
              <a:rPr lang="en-US" dirty="0" smtClean="0"/>
              <a:t> permit (IL-38 to IL-83 to 83</a:t>
            </a:r>
            <a:r>
              <a:rPr lang="en-US" baseline="30000" dirty="0" smtClean="0"/>
              <a:t>rd</a:t>
            </a:r>
            <a:r>
              <a:rPr lang="en-US" dirty="0" smtClean="0"/>
              <a:t> Street) (#3)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081F-17E5-412B-8BBA-0C6213A582E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1305455"/>
            <a:ext cx="3672427" cy="31046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1404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Buy Some More Permits…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83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Street in Burr Ridge</a:t>
            </a:r>
            <a:br>
              <a:rPr lang="en-US" sz="2000" dirty="0" smtClean="0"/>
            </a:br>
            <a:r>
              <a:rPr lang="en-US" sz="2000" dirty="0" smtClean="0"/>
              <a:t>is a municipal road while </a:t>
            </a:r>
            <a:br>
              <a:rPr lang="en-US" sz="2000" dirty="0" smtClean="0"/>
            </a:br>
            <a:r>
              <a:rPr lang="en-US" sz="2000" dirty="0" smtClean="0"/>
              <a:t>in DuPage County (#4)</a:t>
            </a:r>
          </a:p>
          <a:p>
            <a:r>
              <a:rPr lang="en-US" sz="2000" dirty="0" smtClean="0"/>
              <a:t>Then it becomes German Church Road in Cook County, and is county highway </a:t>
            </a:r>
            <a:r>
              <a:rPr lang="en-US" sz="2000" dirty="0" err="1" smtClean="0"/>
              <a:t>B41</a:t>
            </a:r>
            <a:r>
              <a:rPr lang="en-US" sz="2000" dirty="0" smtClean="0"/>
              <a:t> (#5)</a:t>
            </a:r>
          </a:p>
          <a:p>
            <a:r>
              <a:rPr lang="en-US" sz="2000" dirty="0" smtClean="0"/>
              <a:t>The little jog over the river and onto Archer Avenue is part of the </a:t>
            </a:r>
            <a:r>
              <a:rPr lang="en-US" sz="2000" dirty="0" err="1" smtClean="0"/>
              <a:t>IDOT</a:t>
            </a:r>
            <a:r>
              <a:rPr lang="en-US" sz="2000" dirty="0" smtClean="0"/>
              <a:t> permit</a:t>
            </a:r>
          </a:p>
          <a:p>
            <a:r>
              <a:rPr lang="en-US" sz="2000" dirty="0" smtClean="0"/>
              <a:t>Then the last couple of blocks in Willow Springs are a local permit (#6)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19" y="1475719"/>
            <a:ext cx="4816454" cy="20267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3840982"/>
            <a:ext cx="2611484" cy="248120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046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our Hypothetical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I figure out which jurisdictions I crossed?</a:t>
            </a:r>
          </a:p>
          <a:p>
            <a:r>
              <a:rPr lang="en-US" dirty="0" smtClean="0"/>
              <a:t>How do I know if they even issue OSOW permits?</a:t>
            </a:r>
          </a:p>
          <a:p>
            <a:r>
              <a:rPr lang="en-US" dirty="0" smtClean="0"/>
              <a:t>Am I going to apply for a permit for ½ block?</a:t>
            </a:r>
          </a:p>
          <a:p>
            <a:r>
              <a:rPr lang="en-US" dirty="0" smtClean="0"/>
              <a:t>How long is it going to take me to apply for the permits and get them back?</a:t>
            </a:r>
          </a:p>
          <a:p>
            <a:r>
              <a:rPr lang="en-US" dirty="0" smtClean="0"/>
              <a:t>What happens if I get all but one of them in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Observations to Date (1-3)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Hierarchy of Permit Volumes – Clusters of agencies</a:t>
            </a:r>
          </a:p>
          <a:p>
            <a:pPr lvl="1"/>
            <a:r>
              <a:rPr lang="en-US" dirty="0" err="1" smtClean="0"/>
              <a:t>IDOT</a:t>
            </a:r>
            <a:r>
              <a:rPr lang="en-US" dirty="0" smtClean="0"/>
              <a:t>:  250-400 per day (one per </a:t>
            </a:r>
            <a:r>
              <a:rPr lang="en-US" dirty="0" smtClean="0">
                <a:solidFill>
                  <a:srgbClr val="FFFF00"/>
                </a:solidFill>
              </a:rPr>
              <a:t>minute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Busier counties:  30-40 per day  (4-5 per </a:t>
            </a:r>
            <a:r>
              <a:rPr lang="en-US" dirty="0" smtClean="0">
                <a:solidFill>
                  <a:srgbClr val="FFFF00"/>
                </a:solidFill>
              </a:rPr>
              <a:t>hour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Slower counties and very busy municipalities:  1-2 per </a:t>
            </a:r>
            <a:r>
              <a:rPr lang="en-US" dirty="0" smtClean="0">
                <a:solidFill>
                  <a:srgbClr val="FFFF00"/>
                </a:solidFill>
              </a:rPr>
              <a:t>hour</a:t>
            </a:r>
          </a:p>
          <a:p>
            <a:pPr lvl="1"/>
            <a:r>
              <a:rPr lang="en-US" dirty="0" smtClean="0"/>
              <a:t>Busy municipalities:  1-2 per </a:t>
            </a:r>
            <a:r>
              <a:rPr lang="en-US" dirty="0" smtClean="0">
                <a:solidFill>
                  <a:srgbClr val="FFFF00"/>
                </a:solidFill>
              </a:rPr>
              <a:t>day</a:t>
            </a:r>
          </a:p>
          <a:p>
            <a:pPr lvl="1"/>
            <a:r>
              <a:rPr lang="en-US" dirty="0" smtClean="0"/>
              <a:t>Most municipalities:  1-2 per </a:t>
            </a:r>
            <a:r>
              <a:rPr lang="en-US" dirty="0" smtClean="0">
                <a:solidFill>
                  <a:srgbClr val="FFFF00"/>
                </a:solidFill>
              </a:rPr>
              <a:t>week</a:t>
            </a:r>
          </a:p>
          <a:p>
            <a:pPr lvl="1"/>
            <a:r>
              <a:rPr lang="en-US" dirty="0" smtClean="0"/>
              <a:t>Everybody else:  either 1-2 per </a:t>
            </a:r>
            <a:r>
              <a:rPr lang="en-US" dirty="0" smtClean="0">
                <a:solidFill>
                  <a:srgbClr val="FFFF00"/>
                </a:solidFill>
              </a:rPr>
              <a:t>month</a:t>
            </a:r>
            <a:r>
              <a:rPr lang="en-US" dirty="0" smtClean="0"/>
              <a:t>, or no ordinance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Thus, very minimal staffing beyond </a:t>
            </a:r>
            <a:r>
              <a:rPr lang="en-US" dirty="0" err="1" smtClean="0"/>
              <a:t>IDOT</a:t>
            </a:r>
            <a:r>
              <a:rPr lang="en-US" dirty="0" smtClean="0"/>
              <a:t>, rarely &gt; 0.7 FTE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vast majority of municipal permits would be “auto-issued” by </a:t>
            </a:r>
            <a:r>
              <a:rPr lang="en-US" dirty="0" err="1" smtClean="0"/>
              <a:t>IDOT</a:t>
            </a:r>
            <a:r>
              <a:rPr lang="en-US" dirty="0" smtClean="0"/>
              <a:t> if those roads were state roads</a:t>
            </a:r>
          </a:p>
          <a:p>
            <a:pPr lvl="1"/>
            <a:r>
              <a:rPr lang="en-US" dirty="0" smtClean="0"/>
              <a:t>Very few bridges to cross (weight) or go under (height)</a:t>
            </a:r>
          </a:p>
          <a:p>
            <a:pPr lvl="1"/>
            <a:r>
              <a:rPr lang="en-US" dirty="0" err="1" smtClean="0"/>
              <a:t>IDOT</a:t>
            </a:r>
            <a:r>
              <a:rPr lang="en-US" dirty="0" smtClean="0"/>
              <a:t> would then have relevant data that is difficult for municipalities to collect and maintain</a:t>
            </a:r>
          </a:p>
          <a:p>
            <a:pPr lvl="1"/>
            <a:r>
              <a:rPr lang="en-US" dirty="0" smtClean="0"/>
              <a:t>Areas where municipal staff use intuition would </a:t>
            </a:r>
            <a:br>
              <a:rPr lang="en-US" dirty="0" smtClean="0"/>
            </a:br>
            <a:r>
              <a:rPr lang="en-US" dirty="0" smtClean="0"/>
              <a:t>be coded as travel restrictions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Observations (4-8)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departments issue municipal permits</a:t>
            </a:r>
          </a:p>
          <a:p>
            <a:pPr lvl="1"/>
            <a:r>
              <a:rPr lang="en-US" dirty="0" smtClean="0"/>
              <a:t>Police, public works, engineering, finance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FF00"/>
                </a:solidFill>
              </a:rPr>
              <a:t>The person who owns the data has to own the permitting process</a:t>
            </a:r>
          </a:p>
          <a:p>
            <a:pPr lvl="1"/>
            <a:r>
              <a:rPr lang="en-US" dirty="0" smtClean="0"/>
              <a:t>But what happens when nobody owns the data?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Most loads off the </a:t>
            </a:r>
            <a:r>
              <a:rPr lang="en-US" dirty="0" err="1" smtClean="0"/>
              <a:t>IDOT</a:t>
            </a:r>
            <a:r>
              <a:rPr lang="en-US" dirty="0" smtClean="0"/>
              <a:t> network are 4-7 axle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 surprising number of municipalities do not have ordinances, including some which attended focus groups</a:t>
            </a:r>
          </a:p>
          <a:p>
            <a:pPr lvl="1"/>
            <a:r>
              <a:rPr lang="en-US" dirty="0" smtClean="0"/>
              <a:t>Not limited to the tiny municipalities (Elgin)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Generally time consuming to find out how (/if) a municipality issues permits</a:t>
            </a:r>
          </a:p>
          <a:p>
            <a:pPr lvl="1"/>
            <a:r>
              <a:rPr lang="en-US" dirty="0" smtClean="0"/>
              <a:t>Often took our analyst 4-5 conversations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5" y="265314"/>
            <a:ext cx="2723408" cy="133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44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Observations (9-12)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Interviewees had a strong desire for a uniform permit application (in terms of data) across the region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Interviewees had a strong desire that </a:t>
            </a:r>
            <a:r>
              <a:rPr lang="en-US" dirty="0" err="1" smtClean="0"/>
              <a:t>IDOT</a:t>
            </a:r>
            <a:r>
              <a:rPr lang="en-US" dirty="0" smtClean="0"/>
              <a:t> define which municipalities are crossed on local roads and that they are notified the same way counties are now being notified</a:t>
            </a:r>
          </a:p>
          <a:p>
            <a:pPr lvl="1"/>
            <a:r>
              <a:rPr lang="en-US" dirty="0" smtClean="0"/>
              <a:t>Not a blanket approach, tailored analysis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Most permit fees of agencies we interviewed are at levels that are realistic and within industry norms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Several interviewees expressed a desire for model ordinances</a:t>
            </a:r>
          </a:p>
          <a:p>
            <a:pPr lvl="1"/>
            <a:r>
              <a:rPr lang="en-US" dirty="0" smtClean="0"/>
              <a:t>What process to follow</a:t>
            </a:r>
          </a:p>
          <a:p>
            <a:pPr lvl="1"/>
            <a:r>
              <a:rPr lang="en-US" dirty="0" smtClean="0"/>
              <a:t>How much is fair to charge (if anything)</a:t>
            </a:r>
          </a:p>
          <a:p>
            <a:pPr lvl="1"/>
            <a:r>
              <a:rPr lang="en-US" dirty="0" smtClean="0"/>
              <a:t>What restrictions to put on approved permits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Observations (13-14)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43912" cy="4525963"/>
          </a:xfrm>
        </p:spPr>
        <p:txBody>
          <a:bodyPr/>
          <a:lstStyle/>
          <a:p>
            <a:r>
              <a:rPr lang="en-US" dirty="0" smtClean="0"/>
              <a:t>“Automation” means different things to different people</a:t>
            </a:r>
          </a:p>
          <a:p>
            <a:pPr lvl="1"/>
            <a:r>
              <a:rPr lang="en-US" dirty="0" smtClean="0"/>
              <a:t>Submission of the permit application</a:t>
            </a:r>
          </a:p>
          <a:p>
            <a:pPr lvl="1"/>
            <a:r>
              <a:rPr lang="en-US" dirty="0" smtClean="0"/>
              <a:t>Notification to review the permit application</a:t>
            </a:r>
          </a:p>
          <a:p>
            <a:pPr lvl="1"/>
            <a:r>
              <a:rPr lang="en-US" dirty="0" smtClean="0"/>
              <a:t>Process integrates engineering analysis</a:t>
            </a:r>
          </a:p>
          <a:p>
            <a:pPr lvl="1"/>
            <a:r>
              <a:rPr lang="en-US" dirty="0" smtClean="0"/>
              <a:t>Electronic delivery (email/PDF instead of fax)</a:t>
            </a:r>
          </a:p>
          <a:p>
            <a:pPr lvl="1"/>
            <a:r>
              <a:rPr lang="en-US" dirty="0" smtClean="0"/>
              <a:t>Computer makes all decisions on its own</a:t>
            </a:r>
          </a:p>
          <a:p>
            <a:r>
              <a:rPr lang="en-US" dirty="0" smtClean="0"/>
              <a:t>Data for carriers to utilize is difficult to get in the first place, and dispersed when you do identify it</a:t>
            </a:r>
            <a:endParaRPr lang="en-US" dirty="0"/>
          </a:p>
          <a:p>
            <a:pPr lvl="1"/>
            <a:r>
              <a:rPr lang="en-US" dirty="0" smtClean="0"/>
              <a:t>Posted route clearance maps, for example, are not uniformly available at the county level</a:t>
            </a:r>
          </a:p>
          <a:p>
            <a:pPr lvl="1"/>
            <a:r>
              <a:rPr lang="en-US" dirty="0" smtClean="0"/>
              <a:t>Unnumbered state jurisdiction roads (common in the region)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09" y="2032572"/>
            <a:ext cx="1902953" cy="15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1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for 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topics to cover</a:t>
            </a:r>
          </a:p>
          <a:p>
            <a:pPr lvl="1"/>
            <a:r>
              <a:rPr lang="en-US" dirty="0" smtClean="0"/>
              <a:t>Quickly review project scope</a:t>
            </a:r>
          </a:p>
          <a:p>
            <a:pPr lvl="1"/>
            <a:r>
              <a:rPr lang="en-US" dirty="0" smtClean="0"/>
              <a:t>Activities to date</a:t>
            </a:r>
          </a:p>
          <a:p>
            <a:pPr lvl="1"/>
            <a:r>
              <a:rPr lang="en-US" dirty="0" smtClean="0"/>
              <a:t>What has worked and what has not</a:t>
            </a:r>
          </a:p>
          <a:p>
            <a:pPr lvl="1"/>
            <a:r>
              <a:rPr lang="en-US" dirty="0" smtClean="0"/>
              <a:t>What is coming up, and how you can help</a:t>
            </a:r>
          </a:p>
          <a:p>
            <a:r>
              <a:rPr lang="en-US" dirty="0" smtClean="0"/>
              <a:t>Important things to discuss – 14 major observations</a:t>
            </a:r>
          </a:p>
          <a:p>
            <a:pPr lvl="1"/>
            <a:r>
              <a:rPr lang="en-US" dirty="0" smtClean="0"/>
              <a:t>Very small municipal and county volumes compared to </a:t>
            </a:r>
            <a:r>
              <a:rPr lang="en-US" dirty="0" err="1" smtClean="0"/>
              <a:t>IDOT</a:t>
            </a:r>
            <a:r>
              <a:rPr lang="en-US" dirty="0" smtClean="0"/>
              <a:t> volumes mean less daily focus</a:t>
            </a:r>
          </a:p>
          <a:p>
            <a:pPr lvl="1"/>
            <a:r>
              <a:rPr lang="en-US" dirty="0" smtClean="0"/>
              <a:t>Most approvals are manual and procedural, often intuitive</a:t>
            </a:r>
          </a:p>
          <a:p>
            <a:pPr lvl="1"/>
            <a:r>
              <a:rPr lang="en-US" dirty="0" smtClean="0"/>
              <a:t>The person that owns the data owns the permitting process</a:t>
            </a:r>
          </a:p>
          <a:p>
            <a:pPr lvl="1"/>
            <a:r>
              <a:rPr lang="en-US" dirty="0" smtClean="0"/>
              <a:t>Technology is being embraced, now how to leverage it?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There is strong stakeholder interest in building uniform experiences for everybody, while preserving autonomy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26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 – Developing a Regional Vision for Truck Permitting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promote a collaborative approach to develop a shared vison: industry, counties, municipalities, and state agencies</a:t>
            </a:r>
          </a:p>
          <a:p>
            <a:r>
              <a:rPr lang="en-US" dirty="0" smtClean="0"/>
              <a:t>A vision needs to build consistency into a carrier’s business process</a:t>
            </a:r>
          </a:p>
          <a:p>
            <a:pPr lvl="1"/>
            <a:r>
              <a:rPr lang="en-US" dirty="0" smtClean="0"/>
              <a:t>Delay fines at a job site can easily exceed $1000/hour</a:t>
            </a:r>
          </a:p>
          <a:p>
            <a:pPr lvl="1"/>
            <a:r>
              <a:rPr lang="en-US" dirty="0" smtClean="0"/>
              <a:t>Baseline standards are needed for core activities</a:t>
            </a:r>
          </a:p>
          <a:p>
            <a:pPr lvl="2"/>
            <a:r>
              <a:rPr lang="en-US" dirty="0" smtClean="0"/>
              <a:t>Ordinances</a:t>
            </a:r>
          </a:p>
          <a:p>
            <a:pPr lvl="2"/>
            <a:r>
              <a:rPr lang="en-US" dirty="0" smtClean="0"/>
              <a:t>Contact information</a:t>
            </a:r>
          </a:p>
          <a:p>
            <a:pPr lvl="2"/>
            <a:r>
              <a:rPr lang="en-US" dirty="0" smtClean="0"/>
              <a:t>Fee structures</a:t>
            </a:r>
          </a:p>
          <a:p>
            <a:pPr lvl="1"/>
            <a:r>
              <a:rPr lang="en-US" dirty="0" smtClean="0"/>
              <a:t>Service level agreements – in both directions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These are all areas where states have been improving across the last twenty years, as they generally have more financial incentive to do so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1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Shared Vision Gives Everybody A Plan for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affects every stakeholder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IDOT</a:t>
            </a:r>
            <a:r>
              <a:rPr lang="en-US" dirty="0" smtClean="0"/>
              <a:t> needs to understand what to include into its mission for automation, data management, and outreach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Higher volume local governments </a:t>
            </a:r>
            <a:r>
              <a:rPr lang="en-US" dirty="0" smtClean="0"/>
              <a:t>need to understand what is expected of them when it comes to automation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Lower volume local governments </a:t>
            </a:r>
            <a:r>
              <a:rPr lang="en-US" dirty="0" smtClean="0"/>
              <a:t>need to understand what are the basics they have to provide, and how they can provide exceptional service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Carriers and Shippers </a:t>
            </a:r>
            <a:r>
              <a:rPr lang="en-US" dirty="0" smtClean="0"/>
              <a:t>need to know what their obligations are to keep agencies involved in the supply chain</a:t>
            </a:r>
          </a:p>
          <a:p>
            <a:r>
              <a:rPr lang="en-US" dirty="0" smtClean="0"/>
              <a:t>We need to balance</a:t>
            </a:r>
          </a:p>
          <a:p>
            <a:pPr lvl="1"/>
            <a:r>
              <a:rPr lang="en-US" dirty="0" smtClean="0"/>
              <a:t>Immediate corrective actions (3-6 months)</a:t>
            </a:r>
          </a:p>
          <a:p>
            <a:pPr lvl="1"/>
            <a:r>
              <a:rPr lang="en-US" dirty="0" smtClean="0"/>
              <a:t>Longer-range strategic actions (1-4 years)</a:t>
            </a:r>
          </a:p>
          <a:p>
            <a:pPr lvl="1"/>
            <a:r>
              <a:rPr lang="en-US" dirty="0" smtClean="0"/>
              <a:t>Limitations of resources and divided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5" y="5009195"/>
            <a:ext cx="1314450" cy="10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94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Into 2016 – A Shared Vision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follow many of the processes which made GOTO 2040 so successful</a:t>
            </a:r>
          </a:p>
          <a:p>
            <a:r>
              <a:rPr lang="en-US" dirty="0" smtClean="0"/>
              <a:t>We want to prepare everybody to be able to articulate a shared vision so that we can build action plans</a:t>
            </a:r>
          </a:p>
          <a:p>
            <a:r>
              <a:rPr lang="en-US" dirty="0" smtClean="0"/>
              <a:t>The CS team will set up the structure of the vision and the key elements to discuss… but participants have to buy into the decisions to be made</a:t>
            </a:r>
          </a:p>
          <a:p>
            <a:r>
              <a:rPr lang="en-US" dirty="0" smtClean="0"/>
              <a:t>Timeframe for a regional visioning workshop</a:t>
            </a:r>
          </a:p>
          <a:p>
            <a:pPr lvl="1"/>
            <a:r>
              <a:rPr lang="en-US" dirty="0" smtClean="0"/>
              <a:t>Preparation:  November-December</a:t>
            </a:r>
          </a:p>
          <a:p>
            <a:pPr lvl="1"/>
            <a:r>
              <a:rPr lang="en-US" dirty="0" smtClean="0"/>
              <a:t>Execution:  mid-January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What You Think </a:t>
            </a:r>
            <a:br>
              <a:rPr lang="en-US" dirty="0" smtClean="0"/>
            </a:br>
            <a:r>
              <a:rPr lang="en-US" dirty="0" smtClean="0"/>
              <a:t>The Vision Needs to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How big should the group be?  [25 people?  40?]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Who are the invitees?  Industry, government, other?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Duration?  [2/3 day?]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Format:  We envision a mix of presentations, keypad response, facilitated breakout groups, and open discussion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FFFF00"/>
                </a:solidFill>
              </a:rPr>
              <a:t>Result:  Elements of what we want truck permitting to look like in Northeastern Illinois in a way that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Maintains infrastructure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Promotes safety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Stimulates the economy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9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CS Team has to do Until the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the lagging interviews, especially industry</a:t>
            </a:r>
          </a:p>
          <a:p>
            <a:r>
              <a:rPr lang="en-US" dirty="0" smtClean="0"/>
              <a:t>Attempt to collect some additional structured data to support the workshop</a:t>
            </a:r>
          </a:p>
          <a:p>
            <a:r>
              <a:rPr lang="en-US" dirty="0" smtClean="0"/>
              <a:t>Plan the vision workshop</a:t>
            </a:r>
          </a:p>
          <a:p>
            <a:pPr lvl="1"/>
            <a:r>
              <a:rPr lang="en-US" dirty="0" smtClean="0"/>
              <a:t>Logistics (date/location)</a:t>
            </a:r>
          </a:p>
          <a:p>
            <a:pPr lvl="1"/>
            <a:r>
              <a:rPr lang="en-US" dirty="0" smtClean="0"/>
              <a:t>Session layouts, formats, and technologies</a:t>
            </a:r>
          </a:p>
          <a:p>
            <a:pPr lvl="1"/>
            <a:r>
              <a:rPr lang="en-US" dirty="0" smtClean="0"/>
              <a:t>Goals for each session</a:t>
            </a:r>
          </a:p>
          <a:p>
            <a:pPr lvl="1"/>
            <a:r>
              <a:rPr lang="en-US" dirty="0" smtClean="0"/>
              <a:t>Presentation materials and speaker notes</a:t>
            </a:r>
          </a:p>
          <a:p>
            <a:r>
              <a:rPr lang="en-US" dirty="0" smtClean="0"/>
              <a:t>Recruit participants – in this room and 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1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Go After the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action plans for each cluster of local government</a:t>
            </a:r>
          </a:p>
          <a:p>
            <a:pPr lvl="1"/>
            <a:r>
              <a:rPr lang="en-US" dirty="0" smtClean="0"/>
              <a:t>Self-assessment guides</a:t>
            </a:r>
          </a:p>
          <a:p>
            <a:pPr lvl="1"/>
            <a:r>
              <a:rPr lang="en-US" dirty="0" smtClean="0"/>
              <a:t>Functional requirements for future local automation</a:t>
            </a:r>
          </a:p>
          <a:p>
            <a:pPr lvl="1"/>
            <a:r>
              <a:rPr lang="en-US" dirty="0" smtClean="0"/>
              <a:t>Examples of existing ordinances</a:t>
            </a:r>
          </a:p>
          <a:p>
            <a:pPr lvl="1"/>
            <a:r>
              <a:rPr lang="en-US" dirty="0" smtClean="0"/>
              <a:t>Guidance on fee structures</a:t>
            </a:r>
          </a:p>
          <a:p>
            <a:pPr lvl="1"/>
            <a:r>
              <a:rPr lang="en-US" dirty="0" smtClean="0"/>
              <a:t>Best practices for the various processes that come together in local permitting</a:t>
            </a:r>
          </a:p>
          <a:p>
            <a:pPr lvl="1"/>
            <a:r>
              <a:rPr lang="en-US" dirty="0" smtClean="0"/>
              <a:t>Communications and outreach materials</a:t>
            </a:r>
          </a:p>
          <a:p>
            <a:r>
              <a:rPr lang="en-US" dirty="0" smtClean="0"/>
              <a:t>Working together to recommend preferred alternatives for how to move forward in both time frames</a:t>
            </a:r>
          </a:p>
          <a:p>
            <a:pPr lvl="1"/>
            <a:r>
              <a:rPr lang="en-US" dirty="0" smtClean="0"/>
              <a:t>3-6 month actions to establish momentum</a:t>
            </a:r>
          </a:p>
          <a:p>
            <a:pPr lvl="1"/>
            <a:r>
              <a:rPr lang="en-US" dirty="0" smtClean="0"/>
              <a:t>1-4 year actions to stimulate and innovate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48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Q 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1425"/>
            <a:ext cx="665163" cy="365125"/>
          </a:xfrm>
        </p:spPr>
        <p:txBody>
          <a:bodyPr/>
          <a:lstStyle/>
          <a:p>
            <a:fld id="{6EFA8406-D672-4E03-9ABF-F4A7E3A351A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825" y="3949882"/>
            <a:ext cx="3390405" cy="25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03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Cambridge Systematics’ Team for RFP 127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88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Prime contractor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Expertise in OSOW Process Analysis and Systems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/>
              <a:t>OSOW</a:t>
            </a:r>
            <a:r>
              <a:rPr lang="en-US" sz="1600" dirty="0" smtClean="0"/>
              <a:t> is part of a broader national freight operations and planning practice, which is part of a broader international transportation practice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Active in Northeastern Illinois freight projects</a:t>
            </a:r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 lvl="1">
              <a:spcBef>
                <a:spcPts val="600"/>
              </a:spcBef>
            </a:pPr>
            <a:endParaRPr lang="en-US" sz="1600" dirty="0" smtClean="0"/>
          </a:p>
          <a:p>
            <a:pPr lvl="1">
              <a:spcBef>
                <a:spcPts val="600"/>
              </a:spcBef>
            </a:pPr>
            <a:r>
              <a:rPr lang="en-US" sz="1600" dirty="0"/>
              <a:t>Northeastern Illinois firm with deep understanding of stakeholder outreach and freight issues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Assist </a:t>
            </a:r>
            <a:r>
              <a:rPr lang="en-US" sz="1600" dirty="0"/>
              <a:t>in stakeholder </a:t>
            </a:r>
            <a:r>
              <a:rPr lang="en-US" sz="1600" dirty="0" smtClean="0"/>
              <a:t>outreach, vision/requirements setting, case studies</a:t>
            </a:r>
            <a:endParaRPr lang="en-US" sz="1600" dirty="0"/>
          </a:p>
          <a:p>
            <a:pPr lvl="1">
              <a:spcBef>
                <a:spcPts val="600"/>
              </a:spcBef>
            </a:pPr>
            <a:endParaRPr lang="en-US" sz="1600" dirty="0" smtClean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Northeastern Illinois firm focused on transportation consulting and data analytics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Mix of public-sector and freight/supply-chain clients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Assisting later in the project with geospatial analysis </a:t>
            </a:r>
            <a:br>
              <a:rPr lang="en-US" sz="1600" dirty="0" smtClean="0"/>
            </a:br>
            <a:r>
              <a:rPr lang="en-US" sz="1600" dirty="0" smtClean="0"/>
              <a:t>and industry-related outreach</a:t>
            </a:r>
          </a:p>
          <a:p>
            <a:pPr lvl="1">
              <a:spcBef>
                <a:spcPts val="1200"/>
              </a:spcBef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8" y="1358899"/>
            <a:ext cx="2057400" cy="4991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48236"/>
            <a:ext cx="1333500" cy="30956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2304"/>
            <a:ext cx="1435335" cy="4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1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“Local”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Counties</a:t>
            </a:r>
          </a:p>
          <a:p>
            <a:pPr lvl="1"/>
            <a:r>
              <a:rPr lang="en-US" sz="2000" dirty="0" smtClean="0"/>
              <a:t>Responsible for permit issuance on county-owned roads</a:t>
            </a:r>
          </a:p>
          <a:p>
            <a:pPr lvl="1"/>
            <a:r>
              <a:rPr lang="en-US" sz="2000" dirty="0" smtClean="0"/>
              <a:t>Receive notifications from </a:t>
            </a:r>
            <a:r>
              <a:rPr lang="en-US" sz="2000" dirty="0" err="1" smtClean="0"/>
              <a:t>IDOT’s</a:t>
            </a:r>
            <a:r>
              <a:rPr lang="en-US" sz="2000" dirty="0" smtClean="0"/>
              <a:t> online system about permittees with a potential move somewhere within the county</a:t>
            </a:r>
          </a:p>
          <a:p>
            <a:r>
              <a:rPr lang="en-US" sz="2000" dirty="0" smtClean="0"/>
              <a:t>Municipalities</a:t>
            </a:r>
          </a:p>
          <a:p>
            <a:pPr lvl="1"/>
            <a:r>
              <a:rPr lang="en-US" sz="2000" dirty="0" smtClean="0"/>
              <a:t>Responsible for permit issuance on roads not owned by the state or county, within incorporated areas</a:t>
            </a:r>
          </a:p>
          <a:p>
            <a:pPr lvl="1"/>
            <a:r>
              <a:rPr lang="en-US" sz="2000" dirty="0" smtClean="0"/>
              <a:t>May also enforce permitting laws on county- and state-owned highways running through the municipality</a:t>
            </a:r>
          </a:p>
          <a:p>
            <a:r>
              <a:rPr lang="en-US" sz="2000" dirty="0" smtClean="0"/>
              <a:t>Townships</a:t>
            </a:r>
          </a:p>
          <a:p>
            <a:pPr lvl="1"/>
            <a:r>
              <a:rPr lang="en-US" sz="2000" dirty="0" smtClean="0"/>
              <a:t>Skeleton staff responsible for permit issuance on roads </a:t>
            </a:r>
            <a:r>
              <a:rPr lang="en-US" dirty="0" smtClean="0"/>
              <a:t>in unincorporated areas </a:t>
            </a:r>
            <a:r>
              <a:rPr lang="en-US" sz="2000" dirty="0" smtClean="0"/>
              <a:t>not owned by the state/county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Permitting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What:</a:t>
            </a:r>
            <a:r>
              <a:rPr lang="en-US" sz="2000" dirty="0" smtClean="0"/>
              <a:t> Need for informed consensus on a “system” of technology, process of policy for local permitting</a:t>
            </a:r>
          </a:p>
          <a:p>
            <a:r>
              <a:rPr lang="en-US" sz="2000" b="1" dirty="0" smtClean="0"/>
              <a:t>Why?</a:t>
            </a:r>
          </a:p>
          <a:p>
            <a:pPr lvl="1"/>
            <a:r>
              <a:rPr lang="en-US" sz="1800" dirty="0" smtClean="0"/>
              <a:t>Broad role of truck permitting on a number of key regional industries, including but not limited to construction and energy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Growth of industry over past 20 years, expected future growth</a:t>
            </a:r>
          </a:p>
          <a:p>
            <a:pPr lvl="1"/>
            <a:r>
              <a:rPr lang="en-US" sz="1800" dirty="0" smtClean="0"/>
              <a:t>Challenges of nearly 300 governmental units in NE Illinois to have coordinated processes and technologies for permitting 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Ranges of size of municipality (plus counties,  </a:t>
            </a:r>
            <a:r>
              <a:rPr lang="en-US" sz="1600" dirty="0" err="1" smtClean="0"/>
              <a:t>IDOT</a:t>
            </a:r>
            <a:r>
              <a:rPr lang="en-US" sz="1600" dirty="0" smtClean="0"/>
              <a:t>,  </a:t>
            </a:r>
            <a:r>
              <a:rPr lang="en-US" sz="1600" dirty="0" err="1" smtClean="0"/>
              <a:t>Tollway</a:t>
            </a:r>
            <a:r>
              <a:rPr lang="en-US" sz="1600" dirty="0" smtClean="0"/>
              <a:t>)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Ranges of relative impact of truck permitting flows on agencies’ network</a:t>
            </a:r>
          </a:p>
          <a:p>
            <a:pPr lvl="1"/>
            <a:r>
              <a:rPr lang="en-US" sz="1800" dirty="0" smtClean="0"/>
              <a:t>Frequent needs for circuitous paths for </a:t>
            </a:r>
            <a:r>
              <a:rPr lang="en-US" sz="1800" dirty="0" err="1" smtClean="0"/>
              <a:t>OSOW</a:t>
            </a:r>
            <a:r>
              <a:rPr lang="en-US" sz="1800" dirty="0" smtClean="0"/>
              <a:t> loads</a:t>
            </a:r>
          </a:p>
          <a:p>
            <a:pPr lvl="1"/>
            <a:r>
              <a:rPr lang="en-US" sz="1800" dirty="0" smtClean="0"/>
              <a:t>Consistent with national discussions (“harmonization”)</a:t>
            </a:r>
          </a:p>
          <a:p>
            <a:pPr lvl="1"/>
            <a:r>
              <a:rPr lang="en-US" sz="1800" dirty="0" smtClean="0"/>
              <a:t>Move from reactive to proactive posture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3" descr="C:\Users\nvlahos\Documents\Dropbox\northwestern\Perkins Boiler 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4" y="310718"/>
            <a:ext cx="1844602" cy="104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Challenges in Leveraging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Local governments tend to have far fewer staff than statewide permitting agencies (0-2 FTE vs. 6-10 FTE)</a:t>
            </a:r>
          </a:p>
          <a:p>
            <a:pPr lvl="1"/>
            <a:r>
              <a:rPr lang="en-US" dirty="0" smtClean="0"/>
              <a:t>Costs of technology become harder to distribute over volume</a:t>
            </a:r>
          </a:p>
          <a:p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Different types of communities – bedroom suburbs vs. industrially-focused, suburban vs. rural, large vs. small, etc.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More technology means the need for more authoritative data with higher degrees of accuracy and faster refresh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9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Agencies are Part of the Supply Chain</a:t>
            </a:r>
            <a:br>
              <a:rPr lang="en-US" dirty="0" smtClean="0"/>
            </a:br>
            <a:r>
              <a:rPr lang="en-US" sz="1800" dirty="0" smtClean="0"/>
              <a:t>Whether they like it, or not….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 agencies affect the parts of the supply chain that utilize OSOW movements – some NE Illinois examples:</a:t>
            </a:r>
          </a:p>
          <a:p>
            <a:pPr lvl="1"/>
            <a:r>
              <a:rPr lang="en-US" dirty="0" smtClean="0"/>
              <a:t>Building a new hotel</a:t>
            </a:r>
          </a:p>
          <a:p>
            <a:pPr lvl="1"/>
            <a:r>
              <a:rPr lang="en-US" dirty="0" smtClean="0"/>
              <a:t>Operating a factory to make consumer dairy products</a:t>
            </a:r>
          </a:p>
          <a:p>
            <a:pPr lvl="1"/>
            <a:r>
              <a:rPr lang="en-US" dirty="0" smtClean="0"/>
              <a:t>Recycling parts from inoperative energy equipment</a:t>
            </a:r>
          </a:p>
          <a:p>
            <a:pPr lvl="1"/>
            <a:r>
              <a:rPr lang="en-US" dirty="0" smtClean="0"/>
              <a:t>Government’s own construction products</a:t>
            </a:r>
          </a:p>
          <a:p>
            <a:pPr lvl="1"/>
            <a:r>
              <a:rPr lang="en-US" dirty="0" smtClean="0"/>
              <a:t>Commodity export</a:t>
            </a:r>
          </a:p>
          <a:p>
            <a:r>
              <a:rPr lang="en-US" dirty="0" smtClean="0"/>
              <a:t>Agencies are involved due to the obligation to manage safety and monitor the infrastructure</a:t>
            </a:r>
          </a:p>
          <a:p>
            <a:r>
              <a:rPr lang="en-US" dirty="0" smtClean="0"/>
              <a:t>Doing OSOW permitting well helps these sectors of the economy operate more effectively.  </a:t>
            </a:r>
          </a:p>
          <a:p>
            <a:pPr lvl="1"/>
            <a:r>
              <a:rPr lang="en-US" dirty="0" smtClean="0"/>
              <a:t>Obstacles create more obstacles…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Complexity and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3688672" cy="4767263"/>
          </a:xfrm>
        </p:spPr>
        <p:txBody>
          <a:bodyPr/>
          <a:lstStyle/>
          <a:p>
            <a:r>
              <a:rPr lang="en-US" sz="2000" dirty="0" smtClean="0"/>
              <a:t>Identify natural clusters of governments with similar challenges</a:t>
            </a:r>
          </a:p>
          <a:p>
            <a:r>
              <a:rPr lang="en-US" sz="2000" dirty="0" smtClean="0"/>
              <a:t>Some technologies may work for all clusters, some may not</a:t>
            </a:r>
          </a:p>
          <a:p>
            <a:r>
              <a:rPr lang="en-US" sz="2000" dirty="0" smtClean="0"/>
              <a:t>A preferred alternative is likely to be a suite of process, technology, and governance actions organized by relevance to each cluster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9" y="1496997"/>
            <a:ext cx="464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5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Project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Throughout Project</a:t>
            </a:r>
          </a:p>
          <a:p>
            <a:pPr lvl="1"/>
            <a:r>
              <a:rPr lang="en-US" dirty="0" smtClean="0"/>
              <a:t>Stakeholder Outreach (Task 1)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Project Management</a:t>
            </a:r>
          </a:p>
          <a:p>
            <a:pPr lvl="0"/>
            <a:r>
              <a:rPr lang="en-US" dirty="0" smtClean="0"/>
              <a:t>Sequential Process and Consensus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606953"/>
              </p:ext>
            </p:extLst>
          </p:nvPr>
        </p:nvGraphicFramePr>
        <p:xfrm>
          <a:off x="1443361" y="3541428"/>
          <a:ext cx="6486617" cy="278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840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s_blue_wide">
  <a:themeElements>
    <a:clrScheme name="CSBlue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0099CC"/>
      </a:accent1>
      <a:accent2>
        <a:srgbClr val="B29620"/>
      </a:accent2>
      <a:accent3>
        <a:srgbClr val="C20000"/>
      </a:accent3>
      <a:accent4>
        <a:srgbClr val="30A230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cs_blue_wide</Template>
  <TotalTime>308</TotalTime>
  <Words>2058</Words>
  <Application>Microsoft Office PowerPoint</Application>
  <PresentationFormat>On-screen Show (4:3)</PresentationFormat>
  <Paragraphs>256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cs_blue_wide</vt:lpstr>
      <vt:lpstr>NE Illinois Regional Permitting</vt:lpstr>
      <vt:lpstr>Overview for Today</vt:lpstr>
      <vt:lpstr>Cambridge Systematics’ Team for RFP 127</vt:lpstr>
      <vt:lpstr>Defining “Local” Governments</vt:lpstr>
      <vt:lpstr>Local Permitting Challenge</vt:lpstr>
      <vt:lpstr>Three Challenges in Leveraging Innovation</vt:lpstr>
      <vt:lpstr>Local Agencies are Part of the Supply Chain Whether they like it, or not….</vt:lpstr>
      <vt:lpstr>Balancing Complexity and Resources</vt:lpstr>
      <vt:lpstr>Organization of Project Activities</vt:lpstr>
      <vt:lpstr>Our Approach to Gathering Information</vt:lpstr>
      <vt:lpstr>What Has Worked, and What Has Not Worked</vt:lpstr>
      <vt:lpstr>A (Slightly Contrived) Example of How Complicated Local Permitting Can Be</vt:lpstr>
      <vt:lpstr>What? Six Permits???</vt:lpstr>
      <vt:lpstr>Let’s Buy Some More Permits…</vt:lpstr>
      <vt:lpstr>Questions About our Hypothetical Move</vt:lpstr>
      <vt:lpstr>Major Observations to Date (1-3)</vt:lpstr>
      <vt:lpstr>Major Observations (4-8)</vt:lpstr>
      <vt:lpstr>Major Observations (9-12)</vt:lpstr>
      <vt:lpstr>Major Observations (13-14)</vt:lpstr>
      <vt:lpstr>Moving Forward – Developing a Regional Vision for Truck Permitting</vt:lpstr>
      <vt:lpstr>A Shared Vision Gives Everybody A Plan for Moving Forward</vt:lpstr>
      <vt:lpstr>Moving Into 2016 – A Shared Vision Workshop</vt:lpstr>
      <vt:lpstr>Tell Us What You Think  The Vision Needs to Have</vt:lpstr>
      <vt:lpstr>What the CS Team has to do Until the Workshop</vt:lpstr>
      <vt:lpstr>Where We Go After the Workshop</vt:lpstr>
      <vt:lpstr>Additional Q &amp; A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Vlahos</dc:creator>
  <cp:lastModifiedBy>Alex Beata</cp:lastModifiedBy>
  <cp:revision>9</cp:revision>
  <cp:lastPrinted>2015-10-23T00:14:22Z</cp:lastPrinted>
  <dcterms:created xsi:type="dcterms:W3CDTF">2015-10-22T19:22:32Z</dcterms:created>
  <dcterms:modified xsi:type="dcterms:W3CDTF">2015-10-27T16:01:37Z</dcterms:modified>
</cp:coreProperties>
</file>